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  <p:sldMasterId id="2147483929" r:id="rId2"/>
    <p:sldMasterId id="2147483940" r:id="rId3"/>
    <p:sldMasterId id="2147483954" r:id="rId4"/>
    <p:sldMasterId id="2147483975" r:id="rId5"/>
    <p:sldMasterId id="2147484074" r:id="rId6"/>
  </p:sldMasterIdLst>
  <p:notesMasterIdLst>
    <p:notesMasterId r:id="rId19"/>
  </p:notesMasterIdLst>
  <p:handoutMasterIdLst>
    <p:handoutMasterId r:id="rId20"/>
  </p:handoutMasterIdLst>
  <p:sldIdLst>
    <p:sldId id="256" r:id="rId7"/>
    <p:sldId id="315" r:id="rId8"/>
    <p:sldId id="316" r:id="rId9"/>
    <p:sldId id="317" r:id="rId10"/>
    <p:sldId id="326" r:id="rId11"/>
    <p:sldId id="332" r:id="rId12"/>
    <p:sldId id="328" r:id="rId13"/>
    <p:sldId id="329" r:id="rId14"/>
    <p:sldId id="330" r:id="rId15"/>
    <p:sldId id="334" r:id="rId16"/>
    <p:sldId id="333" r:id="rId17"/>
    <p:sldId id="335" r:id="rId18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000000"/>
    <a:srgbClr val="E60004"/>
    <a:srgbClr val="CE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235" autoAdjust="0"/>
  </p:normalViewPr>
  <p:slideViewPr>
    <p:cSldViewPr>
      <p:cViewPr varScale="1">
        <p:scale>
          <a:sx n="58" d="100"/>
          <a:sy n="58" d="100"/>
        </p:scale>
        <p:origin x="883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966" y="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2367750" y="9557989"/>
            <a:ext cx="3929090" cy="308324"/>
          </a:xfrm>
          <a:prstGeom prst="rect">
            <a:avLst/>
          </a:prstGeom>
        </p:spPr>
        <p:txBody>
          <a:bodyPr vert="horz" lIns="91426" tIns="45713" rIns="91426" bIns="45713" rtlCol="0" anchor="b" anchorCtr="0"/>
          <a:lstStyle>
            <a:lvl1pPr algn="r">
              <a:defRPr sz="1100"/>
            </a:lvl1pPr>
          </a:lstStyle>
          <a:p>
            <a:r>
              <a:rPr lang="fi-FI" smtClean="0"/>
              <a:t>1.1.2007</a:t>
            </a:r>
            <a:endParaRPr lang="fi-FI" dirty="0"/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5868211" y="3935"/>
            <a:ext cx="428628" cy="462452"/>
          </a:xfrm>
          <a:prstGeom prst="rect">
            <a:avLst/>
          </a:prstGeom>
        </p:spPr>
        <p:txBody>
          <a:bodyPr vert="horz" lIns="91426" tIns="45713" rIns="91426" bIns="45713" rtlCol="0" anchor="t" anchorCtr="0"/>
          <a:lstStyle>
            <a:lvl1pPr algn="r">
              <a:defRPr sz="1100"/>
            </a:lvl1pPr>
          </a:lstStyle>
          <a:p>
            <a:fld id="{793CCBFF-644B-40B2-B41D-FADDDA6501AF}" type="slidenum">
              <a:rPr lang="fi-FI" smtClean="0"/>
              <a:pPr/>
              <a:t>‹#›</a:t>
            </a:fld>
            <a:endParaRPr lang="fi-FI" dirty="0" smtClean="0"/>
          </a:p>
        </p:txBody>
      </p:sp>
      <p:sp>
        <p:nvSpPr>
          <p:cNvPr id="28" name="Ylätunnisteen paikkamerkki 9"/>
          <p:cNvSpPr>
            <a:spLocks noGrp="1"/>
          </p:cNvSpPr>
          <p:nvPr>
            <p:ph type="hdr" sz="quarter"/>
          </p:nvPr>
        </p:nvSpPr>
        <p:spPr>
          <a:xfrm>
            <a:off x="2315411" y="1"/>
            <a:ext cx="3552800" cy="4624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100"/>
            </a:lvl1pPr>
          </a:lstStyle>
          <a:p>
            <a:r>
              <a:rPr lang="fi-FI" smtClean="0"/>
              <a:t>Tähän moduulin nimi</a:t>
            </a:r>
            <a:endParaRPr lang="fi-FI" dirty="0"/>
          </a:p>
        </p:txBody>
      </p:sp>
      <p:pic>
        <p:nvPicPr>
          <p:cNvPr id="30" name="Picture 29" descr="pisteviiv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33750"/>
            <a:ext cx="6735763" cy="26230"/>
          </a:xfrm>
          <a:prstGeom prst="rect">
            <a:avLst/>
          </a:prstGeom>
        </p:spPr>
      </p:pic>
      <p:sp>
        <p:nvSpPr>
          <p:cNvPr id="8" name="Alatunnisteen paikkamerkki 7"/>
          <p:cNvSpPr>
            <a:spLocks noGrp="1"/>
          </p:cNvSpPr>
          <p:nvPr>
            <p:ph type="ftr" sz="quarter" idx="2"/>
          </p:nvPr>
        </p:nvSpPr>
        <p:spPr>
          <a:xfrm>
            <a:off x="438923" y="9576626"/>
            <a:ext cx="1928826" cy="2880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© Sovelto Oyj</a:t>
            </a:r>
            <a:endParaRPr lang="fi-FI" dirty="0"/>
          </a:p>
        </p:txBody>
      </p:sp>
      <p:pic>
        <p:nvPicPr>
          <p:cNvPr id="9" name="Picture 8" descr="Sovelto_logo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4306"/>
            <a:ext cx="720000" cy="1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9634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367750" y="9557989"/>
            <a:ext cx="3929090" cy="308324"/>
          </a:xfrm>
          <a:prstGeom prst="rect">
            <a:avLst/>
          </a:prstGeom>
        </p:spPr>
        <p:txBody>
          <a:bodyPr vert="horz" lIns="91426" tIns="45713" rIns="91426" bIns="45713" rtlCol="0" anchor="b" anchorCtr="0"/>
          <a:lstStyle>
            <a:lvl1pPr algn="r">
              <a:defRPr sz="1100"/>
            </a:lvl1pPr>
          </a:lstStyle>
          <a:p>
            <a:r>
              <a:rPr lang="fi-FI" smtClean="0"/>
              <a:t>1.1.2007</a:t>
            </a:r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7525" y="615950"/>
            <a:ext cx="5653088" cy="4240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r>
              <a:rPr lang="fi-FI" dirty="0" smtClean="0"/>
              <a:t>s</a:t>
            </a:r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38923" y="5076031"/>
            <a:ext cx="5857916" cy="4327829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8211" y="3935"/>
            <a:ext cx="428628" cy="462452"/>
          </a:xfrm>
          <a:prstGeom prst="rect">
            <a:avLst/>
          </a:prstGeom>
        </p:spPr>
        <p:txBody>
          <a:bodyPr vert="horz" lIns="91426" tIns="45713" rIns="91426" bIns="45713" rtlCol="0" anchor="t" anchorCtr="0"/>
          <a:lstStyle>
            <a:lvl1pPr algn="r">
              <a:defRPr sz="1100"/>
            </a:lvl1pPr>
          </a:lstStyle>
          <a:p>
            <a:fld id="{793CCBFF-644B-40B2-B41D-FADDDA6501AF}" type="slidenum">
              <a:rPr lang="fi-FI" smtClean="0"/>
              <a:pPr/>
              <a:t>‹#›</a:t>
            </a:fld>
            <a:endParaRPr lang="fi-FI" dirty="0" smtClean="0"/>
          </a:p>
        </p:txBody>
      </p:sp>
      <p:sp>
        <p:nvSpPr>
          <p:cNvPr id="10" name="Ylätunnisteen paikkamerkki 9"/>
          <p:cNvSpPr>
            <a:spLocks noGrp="1"/>
          </p:cNvSpPr>
          <p:nvPr>
            <p:ph type="hdr" sz="quarter"/>
          </p:nvPr>
        </p:nvSpPr>
        <p:spPr>
          <a:xfrm>
            <a:off x="2315411" y="1"/>
            <a:ext cx="3552800" cy="46245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100"/>
            </a:lvl1pPr>
          </a:lstStyle>
          <a:p>
            <a:r>
              <a:rPr lang="fi-FI" dirty="0" smtClean="0"/>
              <a:t>Tähän moduulin nimi</a:t>
            </a:r>
            <a:endParaRPr lang="fi-FI" dirty="0"/>
          </a:p>
        </p:txBody>
      </p:sp>
      <p:pic>
        <p:nvPicPr>
          <p:cNvPr id="11" name="Picture 10" descr="pisteviiv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3750"/>
            <a:ext cx="6735763" cy="26230"/>
          </a:xfrm>
          <a:prstGeom prst="rect">
            <a:avLst/>
          </a:prstGeom>
        </p:spPr>
      </p:pic>
      <p:sp>
        <p:nvSpPr>
          <p:cNvPr id="12" name="Alatunnisteen paikkamerkki 11"/>
          <p:cNvSpPr>
            <a:spLocks noGrp="1"/>
          </p:cNvSpPr>
          <p:nvPr>
            <p:ph type="ftr" sz="quarter" idx="4"/>
          </p:nvPr>
        </p:nvSpPr>
        <p:spPr>
          <a:xfrm>
            <a:off x="438923" y="9505187"/>
            <a:ext cx="1928826" cy="359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/>
            </a:lvl1pPr>
          </a:lstStyle>
          <a:p>
            <a:r>
              <a:rPr lang="fi-FI" smtClean="0"/>
              <a:t>© Sovelto Oyj</a:t>
            </a:r>
            <a:endParaRPr lang="fi-FI" dirty="0"/>
          </a:p>
        </p:txBody>
      </p:sp>
      <p:sp>
        <p:nvSpPr>
          <p:cNvPr id="13" name="Tekstikehys 12"/>
          <p:cNvSpPr txBox="1"/>
          <p:nvPr/>
        </p:nvSpPr>
        <p:spPr>
          <a:xfrm>
            <a:off x="438923" y="5076032"/>
            <a:ext cx="2928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smtClean="0"/>
              <a:t>Muistiinpanot</a:t>
            </a:r>
            <a:endParaRPr lang="fi-FI" sz="1100" b="1" dirty="0"/>
          </a:p>
        </p:txBody>
      </p:sp>
      <p:pic>
        <p:nvPicPr>
          <p:cNvPr id="14" name="Picture 13" descr="Sovelto_logo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4306"/>
            <a:ext cx="720000" cy="1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9712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spcAft>
        <a:spcPts val="1100"/>
      </a:spcAft>
      <a:defRPr sz="1100" b="1" kern="1200">
        <a:solidFill>
          <a:schemeClr val="tx1"/>
        </a:solidFill>
        <a:latin typeface="+mn-lt"/>
        <a:ea typeface="+mn-ea"/>
        <a:cs typeface="+mn-cs"/>
      </a:defRPr>
    </a:lvl1pPr>
    <a:lvl2pPr marL="714375" indent="-3175" algn="l" defTabSz="914400" rtl="0" eaLnBrk="1" latinLnBrk="0" hangingPunct="1">
      <a:spcAft>
        <a:spcPts val="1100"/>
      </a:spcAft>
      <a:buFont typeface="Arial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01700" indent="-1588" algn="l" defTabSz="914400" rtl="0" eaLnBrk="1" latinLnBrk="0" hangingPunct="1">
      <a:buFont typeface="Arial" pitchFamily="34" charset="0"/>
      <a:buNone/>
      <a:tabLst>
        <a:tab pos="1074738" algn="l"/>
        <a:tab pos="1260475" algn="l"/>
        <a:tab pos="1433513" algn="l"/>
        <a:tab pos="1619250" algn="l"/>
        <a:tab pos="1792288" algn="l"/>
        <a:tab pos="1976438" algn="l"/>
        <a:tab pos="2149475" algn="l"/>
        <a:tab pos="2335213" algn="l"/>
        <a:tab pos="2508250" algn="l"/>
        <a:tab pos="2693988" algn="l"/>
        <a:tab pos="2867025" algn="l"/>
        <a:tab pos="3052763" algn="l"/>
        <a:tab pos="3225800" algn="l"/>
        <a:tab pos="3409950" algn="l"/>
        <a:tab pos="3582988" algn="l"/>
        <a:tab pos="3768725" algn="l"/>
        <a:tab pos="3941763" algn="l"/>
        <a:tab pos="4127500" algn="l"/>
        <a:tab pos="4300538" algn="l"/>
      </a:tabLst>
      <a:defRPr sz="1100"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989013" indent="-87313" algn="l" defTabSz="901700" rtl="0" eaLnBrk="1" latinLnBrk="0" hangingPunct="1">
      <a:buFont typeface="Arial" pitchFamily="34" charset="0"/>
      <a:buChar char="•"/>
      <a:tabLst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84363" indent="-90488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330450" indent="-88900" algn="l" defTabSz="914400" rtl="0" eaLnBrk="1" latinLnBrk="0" hangingPunct="1">
      <a:buFont typeface="Arial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78125" indent="-85725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30563" indent="-90488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87750" indent="-90488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smtClean="0"/>
              <a:t>1.1.2007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CCBFF-644B-40B2-B41D-FADDDA6501AF}" type="slidenum">
              <a:rPr lang="fi-FI" smtClean="0"/>
              <a:pPr/>
              <a:t>1</a:t>
            </a:fld>
            <a:endParaRPr lang="fi-FI" dirty="0" smtClean="0"/>
          </a:p>
        </p:txBody>
      </p:sp>
      <p:sp>
        <p:nvSpPr>
          <p:cNvPr id="6" name="Ylätunnisteen paikkamerkki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Tähän moduulin nimi</a:t>
            </a:r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© Sovelto Oyj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571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39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63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ltGray">
          <a:xfrm>
            <a:off x="571472" y="2571744"/>
            <a:ext cx="8001056" cy="1512889"/>
          </a:xfrm>
          <a:solidFill>
            <a:schemeClr val="tx2"/>
          </a:solidFill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4357694"/>
            <a:ext cx="8001056" cy="17859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5" name="Picture 4" descr="Sovelto_log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642919"/>
            <a:ext cx="2214578" cy="504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2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0" y="907200"/>
            <a:ext cx="2754000" cy="5307882"/>
          </a:xfrm>
        </p:spPr>
        <p:txBody>
          <a:bodyPr>
            <a:noAutofit/>
          </a:bodyPr>
          <a:lstStyle>
            <a:lvl1pPr marL="0" indent="0">
              <a:spcBef>
                <a:spcPts val="1000"/>
              </a:spcBef>
              <a:buNone/>
              <a:defRPr sz="2400" b="1"/>
            </a:lvl1pPr>
            <a:lvl2pPr marL="630000" indent="-270000">
              <a:spcBef>
                <a:spcPts val="300"/>
              </a:spcBef>
              <a:defRPr sz="2000"/>
            </a:lvl2pPr>
            <a:lvl3pPr marL="900000" indent="-269875">
              <a:spcBef>
                <a:spcPts val="300"/>
              </a:spcBef>
              <a:buFont typeface="Arial" pitchFamily="34" charset="0"/>
              <a:buChar char="•"/>
              <a:defRPr sz="2000"/>
            </a:lvl3pPr>
            <a:lvl4pPr marL="898525" indent="-1588">
              <a:spcBef>
                <a:spcPts val="200"/>
              </a:spcBef>
              <a:buFont typeface="Arial" pitchFamily="34" charset="0"/>
              <a:buNone/>
              <a:defRPr lang="en-US" sz="170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900000" indent="0">
              <a:spcBef>
                <a:spcPts val="200"/>
              </a:spcBef>
              <a:buNone/>
              <a:defRPr sz="1400" b="0">
                <a:latin typeface="Lucida Console" pitchFamily="49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71802" y="907200"/>
            <a:ext cx="5893200" cy="5307882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0">
              <a:spcBef>
                <a:spcPts val="200"/>
              </a:spcBef>
              <a:buNone/>
              <a:defRPr lang="en-US" sz="170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4pPr>
            <a:lvl5pPr>
              <a:spcBef>
                <a:spcPts val="200"/>
              </a:spcBef>
              <a:defRPr lang="en-US" sz="1400" b="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4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4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2858" cy="3492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00" y="3790064"/>
            <a:ext cx="7930800" cy="1213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5005414"/>
            <a:ext cx="4572032" cy="1495420"/>
          </a:xfrm>
        </p:spPr>
        <p:txBody>
          <a:bodyPr lIns="0" tIns="90000" rIns="0" bIns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26" name="Picture 2" descr="\\mars2\Omat\aperttil\Sovelto grafiikka\twitter_newbird_blue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0" y="2991619"/>
            <a:ext cx="490386" cy="4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80121" y="3054335"/>
            <a:ext cx="9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prstClr val="white"/>
                </a:solidFill>
              </a:rPr>
              <a:t>#</a:t>
            </a:r>
            <a:r>
              <a:rPr lang="fi-FI" dirty="0" smtClean="0">
                <a:solidFill>
                  <a:prstClr val="white"/>
                </a:solidFill>
              </a:rPr>
              <a:t>DDDay</a:t>
            </a:r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3" name="Kuva 4" descr="Ratkaisija_ratkaisevaaosaamis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6893" y="5991765"/>
            <a:ext cx="2340000" cy="53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990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8B48-F0F7-4326-8A8C-A015E39D795A}" type="datetime1">
              <a:rPr lang="fi-FI" smtClean="0"/>
              <a:pPr/>
              <a:t>31.8.2016</a:t>
            </a:fld>
            <a:endParaRPr lang="en-GB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Developer &amp; Designer Day 2012</a:t>
            </a:r>
            <a:endParaRPr lang="en-GB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CCE5-829D-4CAF-B204-DE75C578B0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936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76225" y="3099660"/>
            <a:ext cx="8001056" cy="1230509"/>
          </a:xfrm>
          <a:noFill/>
        </p:spPr>
        <p:txBody>
          <a:bodyPr tIns="0" anchor="ctr" anchorCtr="0">
            <a:noAutofit/>
          </a:bodyPr>
          <a:lstStyle>
            <a:lvl1pPr algn="l">
              <a:defRPr sz="3200" b="1" cap="none" baseline="0">
                <a:solidFill>
                  <a:srgbClr val="00A9E7"/>
                </a:solidFill>
              </a:defRPr>
            </a:lvl1pPr>
          </a:lstStyle>
          <a:p>
            <a:r>
              <a:rPr lang="en-US" dirty="0" err="1" smtClean="0"/>
              <a:t>Väliotsikkodia</a:t>
            </a:r>
            <a:r>
              <a:rPr lang="en-US" dirty="0" smtClean="0"/>
              <a:t/>
            </a:r>
            <a:br>
              <a:rPr lang="en-US" dirty="0" smtClean="0"/>
            </a:b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4374224"/>
            <a:ext cx="8001056" cy="1143008"/>
          </a:xfrm>
          <a:noFill/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30000" indent="-270000" algn="l">
              <a:buFont typeface="Arial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4" descr="\\mars2\Omat\aperttil\Sovelto grafiikka\D&amp;D Day\Kehittajapaivat_otsikkopalkki_800x90px_v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892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4286280" cy="484030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67204" cy="484030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146B-1445-49A4-B6FB-1B484447DBEA}" type="datetime1">
              <a:rPr lang="fi-FI" smtClean="0"/>
              <a:pPr/>
              <a:t>31.8.2016</a:t>
            </a:fld>
            <a:endParaRPr lang="en-GB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Developer &amp; Designer Day 2012</a:t>
            </a:r>
            <a:endParaRPr lang="en-GB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CCE5-829D-4CAF-B204-DE75C578B0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708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943C-AB00-4B73-97FE-7AEC26817C70}" type="datetime1">
              <a:rPr lang="fi-FI" smtClean="0"/>
              <a:pPr/>
              <a:t>31.8.2016</a:t>
            </a:fld>
            <a:endParaRPr lang="en-GB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Developer &amp; Designer Day 2012</a:t>
            </a:r>
            <a:endParaRPr lang="en-GB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CCE5-829D-4CAF-B204-DE75C578B0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377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B955-6794-4E50-BA33-515A8D2D6C5C}" type="datetime1">
              <a:rPr lang="fi-FI" smtClean="0"/>
              <a:pPr/>
              <a:t>31.8.2016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Developer &amp; Designer Day 2012</a:t>
            </a:r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CCE5-829D-4CAF-B204-DE75C578B0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716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7930800" cy="1285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Kuva 4" descr="Ratkaisija_ratkaisevaaosaamis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9440" y="1310229"/>
            <a:ext cx="7212702" cy="16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65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900000" indent="0">
              <a:buNone/>
              <a:tabLst/>
              <a:defRPr sz="1700">
                <a:latin typeface="Lucida Console" pitchFamily="49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4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9304" y="3501008"/>
            <a:ext cx="6300000" cy="1285200"/>
          </a:xfrm>
        </p:spPr>
        <p:txBody>
          <a:bodyPr anchor="t"/>
          <a:lstStyle>
            <a:lvl1pPr algn="l">
              <a:defRPr>
                <a:ln>
                  <a:noFill/>
                </a:ln>
                <a:solidFill>
                  <a:srgbClr val="00A9E7"/>
                </a:solidFill>
                <a:effectLst/>
              </a:defRPr>
            </a:lvl1pPr>
          </a:lstStyle>
          <a:p>
            <a:r>
              <a:rPr lang="fi-FI" noProof="0" dirty="0" smtClean="0"/>
              <a:t>Lopputeksti</a:t>
            </a:r>
            <a:endParaRPr lang="fi-FI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2858" cy="3492064"/>
          </a:xfrm>
          <a:prstGeom prst="rect">
            <a:avLst/>
          </a:prstGeom>
        </p:spPr>
      </p:pic>
      <p:pic>
        <p:nvPicPr>
          <p:cNvPr id="10" name="Picture 2" descr="\\mars2\Omat\aperttil\Sovelto grafiikka\twitter_newbird_blue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0" y="2991619"/>
            <a:ext cx="490386" cy="4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iruutu 3"/>
          <p:cNvSpPr txBox="1"/>
          <p:nvPr/>
        </p:nvSpPr>
        <p:spPr>
          <a:xfrm>
            <a:off x="680121" y="3054335"/>
            <a:ext cx="9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prstClr val="white"/>
                </a:solidFill>
              </a:rPr>
              <a:t>#</a:t>
            </a:r>
            <a:r>
              <a:rPr lang="fi-FI" dirty="0" smtClean="0">
                <a:solidFill>
                  <a:prstClr val="white"/>
                </a:solidFill>
              </a:rPr>
              <a:t>DDDay</a:t>
            </a:r>
            <a:endParaRPr lang="fi-FI" dirty="0">
              <a:solidFill>
                <a:prstClr val="white"/>
              </a:solidFill>
            </a:endParaRPr>
          </a:p>
        </p:txBody>
      </p:sp>
      <p:pic>
        <p:nvPicPr>
          <p:cNvPr id="12" name="Kuva 4" descr="Ratkaisija_ratkaisevaaosaamis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6893" y="5991765"/>
            <a:ext cx="2340000" cy="53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62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A1C2-ED9C-4D2B-95FA-C71165704F50}" type="datetime1">
              <a:rPr lang="fi-FI" smtClean="0"/>
              <a:pPr/>
              <a:t>31.8.2016</a:t>
            </a:fld>
            <a:endParaRPr lang="en-GB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Developer &amp; Designer Day 2012</a:t>
            </a:r>
            <a:endParaRPr lang="en-GB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CCE5-829D-4CAF-B204-DE75C578B0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96483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D4D0-4A9F-4A1E-847B-45AFE935E7D7}" type="datetime1">
              <a:rPr lang="fi-FI" smtClean="0"/>
              <a:pPr/>
              <a:t>31.8.2016</a:t>
            </a:fld>
            <a:endParaRPr lang="en-GB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Developer &amp; Designer Day 2012</a:t>
            </a:r>
            <a:endParaRPr lang="en-GB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7CCE5-829D-4CAF-B204-DE75C578B0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237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ltGray">
          <a:xfrm>
            <a:off x="571472" y="2571745"/>
            <a:ext cx="8001056" cy="1512889"/>
          </a:xfrm>
          <a:solidFill>
            <a:schemeClr val="tx2"/>
          </a:solidFill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4357695"/>
            <a:ext cx="8001056" cy="17859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5" name="Picture 4" descr="Sovelto_log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642919"/>
            <a:ext cx="2214578" cy="5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6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900000" indent="0">
              <a:buNone/>
              <a:tabLst/>
              <a:defRPr sz="1700">
                <a:latin typeface="Lucida Console" pitchFamily="49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600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400" b="1"/>
            </a:lvl1pPr>
            <a:lvl2pPr marL="630000" indent="-2700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defRPr sz="2000"/>
            </a:lvl2pPr>
            <a:lvl3pPr marL="900000" indent="-269875">
              <a:defRPr sz="2000"/>
            </a:lvl3pPr>
            <a:lvl4pPr marL="898525" indent="0">
              <a:buNone/>
              <a:defRPr sz="1700">
                <a:latin typeface="Lucida Console" pitchFamily="49" charset="0"/>
              </a:defRPr>
            </a:lvl4pPr>
            <a:lvl5pPr marL="1170000" indent="-27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256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71472" y="1357298"/>
            <a:ext cx="8001056" cy="1500199"/>
          </a:xfrm>
          <a:noFill/>
        </p:spPr>
        <p:txBody>
          <a:bodyPr anchor="ctr" anchorCtr="0">
            <a:noAutofit/>
          </a:bodyPr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3143248"/>
            <a:ext cx="8001056" cy="3071835"/>
          </a:xfrm>
          <a:noFill/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30000" indent="-270000"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tangle 28"/>
          <p:cNvSpPr/>
          <p:nvPr/>
        </p:nvSpPr>
        <p:spPr bwMode="ltGray">
          <a:xfrm>
            <a:off x="566719" y="2804671"/>
            <a:ext cx="8004216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EFCF4"/>
              </a:solidFill>
            </a:endParaRPr>
          </a:p>
        </p:txBody>
      </p:sp>
      <p:sp>
        <p:nvSpPr>
          <p:cNvPr id="7" name="Rectangle 7"/>
          <p:cNvSpPr/>
          <p:nvPr/>
        </p:nvSpPr>
        <p:spPr bwMode="ltGray">
          <a:xfrm>
            <a:off x="574949" y="1338613"/>
            <a:ext cx="8000739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EFCF4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8" name="Picture 7" descr="Sovelto_log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00" y="6408000"/>
            <a:ext cx="1224000" cy="2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09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0" y="907200"/>
            <a:ext cx="4320000" cy="5307883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22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2000"/>
            </a:lvl3pPr>
            <a:lvl4pPr marL="900000" indent="0">
              <a:spcBef>
                <a:spcPts val="200"/>
              </a:spcBef>
              <a:buNone/>
              <a:defRPr sz="1700">
                <a:latin typeface="Lucida Console" pitchFamily="49" charset="0"/>
              </a:defRPr>
            </a:lvl4pPr>
            <a:lvl5pPr>
              <a:spcBef>
                <a:spcPts val="200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7200"/>
            <a:ext cx="4320000" cy="5307883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24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2000"/>
            </a:lvl3pPr>
            <a:lvl4pPr marL="900000" indent="0">
              <a:spcBef>
                <a:spcPts val="200"/>
              </a:spcBef>
              <a:buNone/>
              <a:defRPr sz="1700">
                <a:latin typeface="Lucida Console" pitchFamily="49" charset="0"/>
              </a:defRPr>
            </a:lvl4pPr>
            <a:lvl5pPr>
              <a:spcBef>
                <a:spcPts val="200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7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0" y="907200"/>
            <a:ext cx="4320000" cy="5307883"/>
          </a:xfrm>
        </p:spPr>
        <p:txBody>
          <a:bodyPr>
            <a:noAutofit/>
          </a:bodyPr>
          <a:lstStyle>
            <a:lvl1pPr marL="0" indent="0">
              <a:spcBef>
                <a:spcPts val="1000"/>
              </a:spcBef>
              <a:buNone/>
              <a:defRPr sz="2400" b="1"/>
            </a:lvl1pPr>
            <a:lvl2pPr marL="630000" indent="-270000">
              <a:spcBef>
                <a:spcPts val="300"/>
              </a:spcBef>
              <a:defRPr sz="2000"/>
            </a:lvl2pPr>
            <a:lvl3pPr marL="900000" indent="-269875">
              <a:spcBef>
                <a:spcPts val="300"/>
              </a:spcBef>
              <a:buFont typeface="Arial" pitchFamily="34" charset="0"/>
              <a:buChar char="•"/>
              <a:defRPr sz="2000"/>
            </a:lvl3pPr>
            <a:lvl4pPr marL="898525" indent="-1588">
              <a:spcBef>
                <a:spcPts val="200"/>
              </a:spcBef>
              <a:buFont typeface="Arial" pitchFamily="34" charset="0"/>
              <a:buNone/>
              <a:defRPr lang="en-US" sz="170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900000" indent="0">
              <a:spcBef>
                <a:spcPts val="200"/>
              </a:spcBef>
              <a:buNone/>
              <a:defRPr sz="1400" b="0">
                <a:latin typeface="Lucida Console" pitchFamily="49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7200"/>
            <a:ext cx="4320000" cy="5307883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lang="en-US" sz="2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0">
              <a:spcBef>
                <a:spcPts val="200"/>
              </a:spcBef>
              <a:buNone/>
              <a:defRPr lang="en-US" sz="170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4pPr>
            <a:lvl5pPr>
              <a:spcBef>
                <a:spcPts val="200"/>
              </a:spcBef>
              <a:defRPr lang="en-US" sz="1400" b="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801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0" y="907200"/>
            <a:ext cx="5892198" cy="5307883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22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2000"/>
            </a:lvl3pPr>
            <a:lvl4pPr marL="900000" indent="0">
              <a:spcBef>
                <a:spcPts val="200"/>
              </a:spcBef>
              <a:buNone/>
              <a:defRPr sz="1700">
                <a:latin typeface="Lucida Console" pitchFamily="49" charset="0"/>
              </a:defRPr>
            </a:lvl4pPr>
            <a:lvl5pPr>
              <a:spcBef>
                <a:spcPts val="200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5074" y="907200"/>
            <a:ext cx="2753126" cy="5307883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22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2000"/>
            </a:lvl3pPr>
            <a:lvl4pPr marL="900000" indent="0">
              <a:spcBef>
                <a:spcPts val="200"/>
              </a:spcBef>
              <a:buNone/>
              <a:defRPr sz="1700">
                <a:latin typeface="Lucida Console" pitchFamily="49" charset="0"/>
              </a:defRPr>
            </a:lvl4pPr>
            <a:lvl5pPr>
              <a:spcBef>
                <a:spcPts val="200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3930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400" b="1"/>
            </a:lvl1pPr>
            <a:lvl2pPr marL="630000" indent="-2700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defRPr sz="2000"/>
            </a:lvl2pPr>
            <a:lvl3pPr marL="900000" indent="-269875">
              <a:defRPr sz="2000"/>
            </a:lvl3pPr>
            <a:lvl4pPr marL="898525" indent="0">
              <a:buNone/>
              <a:defRPr sz="1700">
                <a:latin typeface="Lucida Console" pitchFamily="49" charset="0"/>
              </a:defRPr>
            </a:lvl4pPr>
            <a:lvl5pPr marL="1170000" indent="-27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4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1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0" y="907200"/>
            <a:ext cx="5892198" cy="5307883"/>
          </a:xfrm>
        </p:spPr>
        <p:txBody>
          <a:bodyPr>
            <a:noAutofit/>
          </a:bodyPr>
          <a:lstStyle>
            <a:lvl1pPr marL="0" indent="0">
              <a:spcBef>
                <a:spcPts val="1000"/>
              </a:spcBef>
              <a:buNone/>
              <a:defRPr sz="2400" b="1"/>
            </a:lvl1pPr>
            <a:lvl2pPr marL="630000" indent="-270000">
              <a:spcBef>
                <a:spcPts val="300"/>
              </a:spcBef>
              <a:defRPr sz="2000"/>
            </a:lvl2pPr>
            <a:lvl3pPr marL="900000" indent="-269875">
              <a:spcBef>
                <a:spcPts val="300"/>
              </a:spcBef>
              <a:buFont typeface="Arial" pitchFamily="34" charset="0"/>
              <a:buChar char="•"/>
              <a:defRPr sz="2000"/>
            </a:lvl3pPr>
            <a:lvl4pPr marL="898525" indent="-1588">
              <a:spcBef>
                <a:spcPts val="200"/>
              </a:spcBef>
              <a:buFont typeface="Arial" pitchFamily="34" charset="0"/>
              <a:buNone/>
              <a:defRPr lang="en-US" sz="170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900000" indent="0">
              <a:spcBef>
                <a:spcPts val="200"/>
              </a:spcBef>
              <a:buNone/>
              <a:defRPr sz="1400" b="0">
                <a:latin typeface="Lucida Console" pitchFamily="49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5074" y="907200"/>
            <a:ext cx="2753126" cy="5307883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0">
              <a:spcBef>
                <a:spcPts val="200"/>
              </a:spcBef>
              <a:buNone/>
              <a:defRPr lang="en-US" sz="170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4pPr>
            <a:lvl5pPr>
              <a:spcBef>
                <a:spcPts val="200"/>
              </a:spcBef>
              <a:defRPr lang="en-US" sz="1400" b="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511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0" y="907200"/>
            <a:ext cx="2754000" cy="5307883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22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2000"/>
            </a:lvl3pPr>
            <a:lvl4pPr marL="900000" indent="0">
              <a:spcBef>
                <a:spcPts val="200"/>
              </a:spcBef>
              <a:buNone/>
              <a:defRPr sz="1700">
                <a:latin typeface="Lucida Console" pitchFamily="49" charset="0"/>
              </a:defRPr>
            </a:lvl4pPr>
            <a:lvl5pPr>
              <a:spcBef>
                <a:spcPts val="200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71802" y="907200"/>
            <a:ext cx="5893200" cy="5307883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22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2000"/>
            </a:lvl3pPr>
            <a:lvl4pPr marL="900000" indent="0">
              <a:spcBef>
                <a:spcPts val="200"/>
              </a:spcBef>
              <a:buNone/>
              <a:defRPr sz="1700">
                <a:latin typeface="Lucida Console" pitchFamily="49" charset="0"/>
              </a:defRPr>
            </a:lvl4pPr>
            <a:lvl5pPr>
              <a:spcBef>
                <a:spcPts val="200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317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2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0" y="907200"/>
            <a:ext cx="2754000" cy="5307883"/>
          </a:xfrm>
        </p:spPr>
        <p:txBody>
          <a:bodyPr>
            <a:noAutofit/>
          </a:bodyPr>
          <a:lstStyle>
            <a:lvl1pPr marL="0" indent="0">
              <a:spcBef>
                <a:spcPts val="1000"/>
              </a:spcBef>
              <a:buNone/>
              <a:defRPr sz="2400" b="1"/>
            </a:lvl1pPr>
            <a:lvl2pPr marL="630000" indent="-270000">
              <a:spcBef>
                <a:spcPts val="300"/>
              </a:spcBef>
              <a:defRPr sz="2000"/>
            </a:lvl2pPr>
            <a:lvl3pPr marL="900000" indent="-269875">
              <a:spcBef>
                <a:spcPts val="300"/>
              </a:spcBef>
              <a:buFont typeface="Arial" pitchFamily="34" charset="0"/>
              <a:buChar char="•"/>
              <a:defRPr sz="2000"/>
            </a:lvl3pPr>
            <a:lvl4pPr marL="898525" indent="-1588">
              <a:spcBef>
                <a:spcPts val="200"/>
              </a:spcBef>
              <a:buFont typeface="Arial" pitchFamily="34" charset="0"/>
              <a:buNone/>
              <a:defRPr lang="en-US" sz="170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900000" indent="0">
              <a:spcBef>
                <a:spcPts val="200"/>
              </a:spcBef>
              <a:buNone/>
              <a:defRPr sz="1400" b="0">
                <a:latin typeface="Lucida Console" pitchFamily="49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71802" y="907200"/>
            <a:ext cx="5893200" cy="5307883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0">
              <a:spcBef>
                <a:spcPts val="200"/>
              </a:spcBef>
              <a:buNone/>
              <a:defRPr lang="en-US" sz="170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4pPr>
            <a:lvl5pPr>
              <a:spcBef>
                <a:spcPts val="200"/>
              </a:spcBef>
              <a:defRPr lang="en-US" sz="1400" b="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893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5727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55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900000" indent="0">
              <a:buNone/>
              <a:tabLst/>
              <a:defRPr sz="1700">
                <a:latin typeface="Lucida Console" pitchFamily="49" charset="0"/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pic>
        <p:nvPicPr>
          <p:cNvPr id="7" name="Picture 6" descr="Sovelto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6000" y="6408003"/>
            <a:ext cx="1224000" cy="2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3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C2_käytäviä_07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4"/>
            <a:ext cx="9144000" cy="3602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00" y="3790064"/>
            <a:ext cx="7930800" cy="1213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14744" y="5005413"/>
            <a:ext cx="4572032" cy="1447923"/>
          </a:xfrm>
        </p:spPr>
        <p:txBody>
          <a:bodyPr anchor="b" anchorCtr="0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</a:t>
            </a:r>
            <a:r>
              <a:rPr lang="en-US" dirty="0" err="1" smtClean="0"/>
              <a:t>Asiakas</a:t>
            </a:r>
            <a:r>
              <a:rPr lang="en-US" dirty="0" smtClean="0"/>
              <a:t>&gt;</a:t>
            </a:r>
            <a:endParaRPr lang="en-GB" dirty="0"/>
          </a:p>
        </p:txBody>
      </p:sp>
      <p:pic>
        <p:nvPicPr>
          <p:cNvPr id="6" name="Picture 7" descr="fcSovelt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472791" y="5669726"/>
            <a:ext cx="2840568" cy="6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16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BA65-92F2-42B6-AD9C-72D529E70D9B}" type="datetimeFigureOut">
              <a:rPr lang="en-US" smtClean="0"/>
              <a:pPr/>
              <a:t>8/31/2016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3B53-824F-448E-B820-F8A1F2277E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01945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84800"/>
            <a:ext cx="4500562" cy="5043600"/>
          </a:xfrm>
          <a:prstGeom prst="rect">
            <a:avLst/>
          </a:prstGeom>
          <a:solidFill>
            <a:srgbClr val="59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841839"/>
            <a:ext cx="4357687" cy="3230104"/>
          </a:xfrm>
          <a:solidFill>
            <a:srgbClr val="595D5F"/>
          </a:solidFill>
        </p:spPr>
        <p:txBody>
          <a:bodyPr lIns="216000" rIns="216000" anchor="b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010145"/>
            <a:ext cx="4357686" cy="1776311"/>
          </a:xfrm>
          <a:solidFill>
            <a:srgbClr val="595D5F"/>
          </a:solidFill>
        </p:spPr>
        <p:txBody>
          <a:bodyPr lIns="216000" rIns="216000" anchor="t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4464000" y="785813"/>
            <a:ext cx="4683600" cy="504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 smtClean="0"/>
              <a:t>Lisää Väliotsikkokuva</a:t>
            </a:r>
            <a:br>
              <a:rPr lang="fi-FI" dirty="0" smtClean="0"/>
            </a:br>
            <a:r>
              <a:rPr lang="fi-FI" dirty="0" smtClean="0"/>
              <a:t>\\</a:t>
            </a:r>
            <a:r>
              <a:rPr lang="fi-FI" dirty="0" err="1" smtClean="0"/>
              <a:t>mars2.solar.ds\Valokuvat\Kuvapankki_2009\Esityspohjat</a:t>
            </a:r>
            <a:endParaRPr lang="en-GB" dirty="0"/>
          </a:p>
        </p:txBody>
      </p:sp>
      <p:pic>
        <p:nvPicPr>
          <p:cNvPr id="7" name="Picture 8" descr="fcSovelt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9899" y="6296046"/>
            <a:ext cx="1524205" cy="3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8904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84800"/>
            <a:ext cx="4500562" cy="5043600"/>
          </a:xfrm>
          <a:prstGeom prst="rect">
            <a:avLst/>
          </a:prstGeom>
          <a:solidFill>
            <a:srgbClr val="59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841839"/>
            <a:ext cx="4357687" cy="3230104"/>
          </a:xfrm>
          <a:solidFill>
            <a:srgbClr val="595D5F"/>
          </a:solidFill>
        </p:spPr>
        <p:txBody>
          <a:bodyPr lIns="216000" rIns="216000" anchor="b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010145"/>
            <a:ext cx="4357686" cy="1776311"/>
          </a:xfrm>
          <a:solidFill>
            <a:srgbClr val="595D5F"/>
          </a:solidFill>
        </p:spPr>
        <p:txBody>
          <a:bodyPr lIns="216000" rIns="216000" anchor="t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C2_käytäviä_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2272" y="785795"/>
            <a:ext cx="4681728" cy="5041392"/>
          </a:xfrm>
          <a:prstGeom prst="rect">
            <a:avLst/>
          </a:prstGeom>
        </p:spPr>
      </p:pic>
      <p:pic>
        <p:nvPicPr>
          <p:cNvPr id="7" name="Picture 8" descr="fcSovelt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99899" y="6296046"/>
            <a:ext cx="1524205" cy="3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143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71472" y="1357298"/>
            <a:ext cx="8001056" cy="1500198"/>
          </a:xfrm>
          <a:noFill/>
        </p:spPr>
        <p:txBody>
          <a:bodyPr anchor="ctr" anchorCtr="0">
            <a:noAutofit/>
          </a:bodyPr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3143248"/>
            <a:ext cx="8001056" cy="3071834"/>
          </a:xfrm>
          <a:noFill/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30000" indent="-270000"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tangle 28"/>
          <p:cNvSpPr/>
          <p:nvPr/>
        </p:nvSpPr>
        <p:spPr bwMode="ltGray">
          <a:xfrm>
            <a:off x="566719" y="2804670"/>
            <a:ext cx="8004216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7"/>
          <p:cNvSpPr/>
          <p:nvPr/>
        </p:nvSpPr>
        <p:spPr bwMode="ltGray">
          <a:xfrm>
            <a:off x="574948" y="1338613"/>
            <a:ext cx="8000739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ACFB-CB1E-424E-9D59-53D8A4F6F4A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Picture 7" descr="Sovelto_log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00" y="6408000"/>
            <a:ext cx="1224000" cy="278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84800"/>
            <a:ext cx="4500562" cy="5043600"/>
          </a:xfrm>
          <a:prstGeom prst="rect">
            <a:avLst/>
          </a:prstGeom>
          <a:solidFill>
            <a:srgbClr val="59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841839"/>
            <a:ext cx="4357687" cy="3230104"/>
          </a:xfrm>
          <a:solidFill>
            <a:srgbClr val="595D5F"/>
          </a:solidFill>
        </p:spPr>
        <p:txBody>
          <a:bodyPr lIns="216000" rIns="216000" anchor="b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010145"/>
            <a:ext cx="4357686" cy="1776311"/>
          </a:xfrm>
          <a:solidFill>
            <a:srgbClr val="595D5F"/>
          </a:solidFill>
        </p:spPr>
        <p:txBody>
          <a:bodyPr lIns="216000" rIns="216000" anchor="t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C2_käytäviä_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2272" y="785795"/>
            <a:ext cx="4681728" cy="5041392"/>
          </a:xfrm>
          <a:prstGeom prst="rect">
            <a:avLst/>
          </a:prstGeom>
        </p:spPr>
      </p:pic>
      <p:pic>
        <p:nvPicPr>
          <p:cNvPr id="9" name="Picture 8" descr="fcSovelt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99899" y="6296046"/>
            <a:ext cx="1524205" cy="3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2027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84800"/>
            <a:ext cx="4500562" cy="5043600"/>
          </a:xfrm>
          <a:prstGeom prst="rect">
            <a:avLst/>
          </a:prstGeom>
          <a:solidFill>
            <a:srgbClr val="59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841839"/>
            <a:ext cx="4357687" cy="3230104"/>
          </a:xfrm>
          <a:solidFill>
            <a:srgbClr val="595D5F"/>
          </a:solidFill>
        </p:spPr>
        <p:txBody>
          <a:bodyPr lIns="216000" rIns="216000" anchor="b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010145"/>
            <a:ext cx="4357686" cy="1776311"/>
          </a:xfrm>
          <a:solidFill>
            <a:srgbClr val="595D5F"/>
          </a:solidFill>
        </p:spPr>
        <p:txBody>
          <a:bodyPr lIns="216000" rIns="216000" anchor="t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C2_käytäviä_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2272" y="785795"/>
            <a:ext cx="4681728" cy="5041392"/>
          </a:xfrm>
          <a:prstGeom prst="rect">
            <a:avLst/>
          </a:prstGeom>
        </p:spPr>
      </p:pic>
      <p:pic>
        <p:nvPicPr>
          <p:cNvPr id="9" name="Picture 8" descr="fcSovelt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99899" y="6296046"/>
            <a:ext cx="1524205" cy="3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4272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84800"/>
            <a:ext cx="4500562" cy="5043600"/>
          </a:xfrm>
          <a:prstGeom prst="rect">
            <a:avLst/>
          </a:prstGeom>
          <a:solidFill>
            <a:srgbClr val="59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841839"/>
            <a:ext cx="4357687" cy="3230104"/>
          </a:xfrm>
          <a:solidFill>
            <a:srgbClr val="595D5F"/>
          </a:solidFill>
        </p:spPr>
        <p:txBody>
          <a:bodyPr lIns="216000" rIns="216000" anchor="b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010145"/>
            <a:ext cx="4357686" cy="1776311"/>
          </a:xfrm>
          <a:solidFill>
            <a:srgbClr val="595D5F"/>
          </a:solidFill>
        </p:spPr>
        <p:txBody>
          <a:bodyPr lIns="216000" rIns="216000" anchor="t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C2_käytäviä_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2272" y="785795"/>
            <a:ext cx="4681728" cy="5041392"/>
          </a:xfrm>
          <a:prstGeom prst="rect">
            <a:avLst/>
          </a:prstGeom>
        </p:spPr>
      </p:pic>
      <p:pic>
        <p:nvPicPr>
          <p:cNvPr id="9" name="Picture 8" descr="fcSovelt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99899" y="6296046"/>
            <a:ext cx="1524205" cy="3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1040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84800"/>
            <a:ext cx="4500562" cy="5043600"/>
          </a:xfrm>
          <a:prstGeom prst="rect">
            <a:avLst/>
          </a:prstGeom>
          <a:solidFill>
            <a:srgbClr val="59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841839"/>
            <a:ext cx="4357687" cy="3230104"/>
          </a:xfrm>
          <a:solidFill>
            <a:srgbClr val="595D5F"/>
          </a:solidFill>
        </p:spPr>
        <p:txBody>
          <a:bodyPr lIns="216000" rIns="216000" anchor="b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010145"/>
            <a:ext cx="4357686" cy="1776311"/>
          </a:xfrm>
          <a:solidFill>
            <a:srgbClr val="595D5F"/>
          </a:solidFill>
        </p:spPr>
        <p:txBody>
          <a:bodyPr lIns="216000" rIns="216000" anchor="t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C2_käytäviä_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2272" y="785795"/>
            <a:ext cx="4681728" cy="5041392"/>
          </a:xfrm>
          <a:prstGeom prst="rect">
            <a:avLst/>
          </a:prstGeom>
        </p:spPr>
      </p:pic>
      <p:pic>
        <p:nvPicPr>
          <p:cNvPr id="9" name="Picture 8" descr="fcSovelt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99899" y="6296046"/>
            <a:ext cx="1524205" cy="3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0599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84800"/>
            <a:ext cx="4500562" cy="5043600"/>
          </a:xfrm>
          <a:prstGeom prst="rect">
            <a:avLst/>
          </a:prstGeom>
          <a:solidFill>
            <a:srgbClr val="59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841839"/>
            <a:ext cx="4357687" cy="3230104"/>
          </a:xfrm>
          <a:solidFill>
            <a:srgbClr val="595D5F"/>
          </a:solidFill>
        </p:spPr>
        <p:txBody>
          <a:bodyPr lIns="216000" rIns="216000" anchor="b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010145"/>
            <a:ext cx="4357686" cy="1776311"/>
          </a:xfrm>
          <a:solidFill>
            <a:srgbClr val="595D5F"/>
          </a:solidFill>
        </p:spPr>
        <p:txBody>
          <a:bodyPr lIns="216000" rIns="216000" anchor="t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C2_käytäviä_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2272" y="785795"/>
            <a:ext cx="4681728" cy="5041392"/>
          </a:xfrm>
          <a:prstGeom prst="rect">
            <a:avLst/>
          </a:prstGeom>
        </p:spPr>
      </p:pic>
      <p:pic>
        <p:nvPicPr>
          <p:cNvPr id="9" name="Picture 8" descr="fcSovelt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99899" y="6296046"/>
            <a:ext cx="1524205" cy="3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5952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641600"/>
            <a:ext cx="43200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605601"/>
            <a:ext cx="43200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BA65-92F2-42B6-AD9C-72D529E70D9B}" type="datetimeFigureOut">
              <a:rPr lang="en-US" smtClean="0"/>
              <a:pPr/>
              <a:t>8/31/2016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3B53-824F-448E-B820-F8A1F2277E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57266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atikka_ryhma╠ê_0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21968" y="1000108"/>
            <a:ext cx="4322064" cy="5401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3"/>
            <a:ext cx="5284800" cy="928800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95D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BA65-92F2-42B6-AD9C-72D529E70D9B}" type="datetimeFigureOut">
              <a:rPr lang="en-US" smtClean="0"/>
              <a:pPr/>
              <a:t>8/31/2016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3B53-824F-448E-B820-F8A1F2277EE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8" descr="fcSovelt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99899" y="6296046"/>
            <a:ext cx="1524205" cy="3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6750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3"/>
            <a:ext cx="8291264" cy="928800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595D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BA65-92F2-42B6-AD9C-72D529E70D9B}" type="datetimeFigureOut">
              <a:rPr lang="en-US" smtClean="0"/>
              <a:pPr/>
              <a:t>8/31/2016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3B53-824F-448E-B820-F8A1F2277EE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8" descr="fcSovelt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9899" y="6296046"/>
            <a:ext cx="1524205" cy="357857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708276" y="1538157"/>
            <a:ext cx="4040188" cy="639763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595D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4708276" y="217792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76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BA65-92F2-42B6-AD9C-72D529E70D9B}" type="datetimeFigureOut">
              <a:rPr lang="en-US" smtClean="0"/>
              <a:pPr/>
              <a:t>8/31/2016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3B53-824F-448E-B820-F8A1F2277E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27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BA65-92F2-42B6-AD9C-72D529E70D9B}" type="datetimeFigureOut">
              <a:rPr lang="en-US" smtClean="0"/>
              <a:pPr/>
              <a:t>8/31/2016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3B53-824F-448E-B820-F8A1F2277E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4434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0" y="907200"/>
            <a:ext cx="4320000" cy="5307882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22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2000"/>
            </a:lvl3pPr>
            <a:lvl4pPr marL="900000" indent="0">
              <a:spcBef>
                <a:spcPts val="200"/>
              </a:spcBef>
              <a:buNone/>
              <a:defRPr sz="1700">
                <a:latin typeface="Lucida Console" pitchFamily="49" charset="0"/>
              </a:defRPr>
            </a:lvl4pPr>
            <a:lvl5pPr>
              <a:spcBef>
                <a:spcPts val="200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7200"/>
            <a:ext cx="4320000" cy="5307882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24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2000"/>
            </a:lvl3pPr>
            <a:lvl4pPr marL="900000" indent="0">
              <a:spcBef>
                <a:spcPts val="200"/>
              </a:spcBef>
              <a:buNone/>
              <a:defRPr sz="1700">
                <a:latin typeface="Lucida Console" pitchFamily="49" charset="0"/>
              </a:defRPr>
            </a:lvl4pPr>
            <a:lvl5pPr>
              <a:spcBef>
                <a:spcPts val="200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4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32896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1213200"/>
            <a:ext cx="7930800" cy="128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 descr="FC2_käytäviä_07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2" y="3357563"/>
            <a:ext cx="9152542" cy="2520000"/>
          </a:xfrm>
          <a:prstGeom prst="rect">
            <a:avLst/>
          </a:prstGeom>
        </p:spPr>
      </p:pic>
      <p:pic>
        <p:nvPicPr>
          <p:cNvPr id="6" name="Picture 8" descr="fcSovelt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99899" y="6296046"/>
            <a:ext cx="1524205" cy="3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7460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1213200"/>
            <a:ext cx="7930800" cy="128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 descr="FC2_käytäviä_07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2" y="3357563"/>
            <a:ext cx="9152542" cy="2519999"/>
          </a:xfrm>
          <a:prstGeom prst="rect">
            <a:avLst/>
          </a:prstGeom>
        </p:spPr>
      </p:pic>
      <p:pic>
        <p:nvPicPr>
          <p:cNvPr id="6" name="Picture 8" descr="fcSovelt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99899" y="6296046"/>
            <a:ext cx="1524205" cy="3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0807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1213200"/>
            <a:ext cx="7930800" cy="128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 descr="FC2_käytäviä_07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2" y="3357563"/>
            <a:ext cx="9152542" cy="2519999"/>
          </a:xfrm>
          <a:prstGeom prst="rect">
            <a:avLst/>
          </a:prstGeom>
        </p:spPr>
      </p:pic>
      <p:pic>
        <p:nvPicPr>
          <p:cNvPr id="6" name="Picture 8" descr="fcSovelt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99899" y="6296046"/>
            <a:ext cx="1524205" cy="3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0710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BA65-92F2-42B6-AD9C-72D529E70D9B}" type="datetimeFigureOut">
              <a:rPr lang="en-US" smtClean="0"/>
              <a:pPr/>
              <a:t>8/31/2016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3B53-824F-448E-B820-F8A1F2277E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378959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BA65-92F2-42B6-AD9C-72D529E70D9B}" type="datetimeFigureOut">
              <a:rPr lang="en-US" smtClean="0"/>
              <a:pPr/>
              <a:t>8/31/2016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F3B53-824F-448E-B820-F8A1F2277E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42847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footer-Be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529263"/>
            <a:ext cx="9144000" cy="1328737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7"/>
          </p:nvPr>
        </p:nvSpPr>
        <p:spPr>
          <a:xfrm>
            <a:off x="449264" y="1266825"/>
            <a:ext cx="3956050" cy="48863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23"/>
          </p:nvPr>
        </p:nvSpPr>
        <p:spPr>
          <a:xfrm>
            <a:off x="4741416" y="1266825"/>
            <a:ext cx="3956050" cy="48863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8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</p:grpSp>
      <p:sp>
        <p:nvSpPr>
          <p:cNvPr id="2" name="TextBox 1" descr="CONFIDENTIAL_TAG_0xFFEE"/>
          <p:cNvSpPr txBox="1"/>
          <p:nvPr userDrawn="1"/>
        </p:nvSpPr>
        <p:spPr bwMode="auto">
          <a:xfrm>
            <a:off x="5915025" y="6515640"/>
            <a:ext cx="1684172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100" b="0" i="0" u="none" dirty="0" smtClean="0">
              <a:solidFill>
                <a:srgbClr val="666666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6" name="Picture 15" descr="Sovelto_log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74334" y="6390535"/>
            <a:ext cx="977624" cy="2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6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ltGray">
          <a:xfrm>
            <a:off x="571472" y="2571745"/>
            <a:ext cx="8001056" cy="1512889"/>
          </a:xfrm>
          <a:solidFill>
            <a:schemeClr val="tx2"/>
          </a:solidFill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4357695"/>
            <a:ext cx="8001056" cy="17859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5" name="Picture 4" descr="Sovelto_log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642919"/>
            <a:ext cx="2214578" cy="5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46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900000" indent="0">
              <a:buNone/>
              <a:tabLst/>
              <a:defRPr sz="1700">
                <a:latin typeface="Lucida Console" pitchFamily="49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603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400" b="1"/>
            </a:lvl1pPr>
            <a:lvl2pPr marL="630000" indent="-2700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defRPr sz="2000"/>
            </a:lvl2pPr>
            <a:lvl3pPr marL="900000" indent="-269875">
              <a:defRPr sz="2000"/>
            </a:lvl3pPr>
            <a:lvl4pPr marL="898525" indent="0">
              <a:buNone/>
              <a:defRPr sz="1700">
                <a:latin typeface="Lucida Console" pitchFamily="49" charset="0"/>
              </a:defRPr>
            </a:lvl4pPr>
            <a:lvl5pPr marL="1170000" indent="-27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183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0" y="907200"/>
            <a:ext cx="4320000" cy="5307882"/>
          </a:xfrm>
        </p:spPr>
        <p:txBody>
          <a:bodyPr>
            <a:noAutofit/>
          </a:bodyPr>
          <a:lstStyle>
            <a:lvl1pPr marL="0" indent="0">
              <a:spcBef>
                <a:spcPts val="1000"/>
              </a:spcBef>
              <a:buNone/>
              <a:defRPr sz="2400" b="1"/>
            </a:lvl1pPr>
            <a:lvl2pPr marL="630000" indent="-270000">
              <a:spcBef>
                <a:spcPts val="300"/>
              </a:spcBef>
              <a:defRPr sz="2000"/>
            </a:lvl2pPr>
            <a:lvl3pPr marL="900000" indent="-269875">
              <a:spcBef>
                <a:spcPts val="300"/>
              </a:spcBef>
              <a:buFont typeface="Arial" pitchFamily="34" charset="0"/>
              <a:buChar char="•"/>
              <a:defRPr sz="2000"/>
            </a:lvl3pPr>
            <a:lvl4pPr marL="898525" indent="-1588">
              <a:spcBef>
                <a:spcPts val="200"/>
              </a:spcBef>
              <a:buFont typeface="Arial" pitchFamily="34" charset="0"/>
              <a:buNone/>
              <a:defRPr lang="en-US" sz="170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900000" indent="0">
              <a:spcBef>
                <a:spcPts val="200"/>
              </a:spcBef>
              <a:buNone/>
              <a:defRPr sz="1400" b="0">
                <a:latin typeface="Lucida Console" pitchFamily="49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7200"/>
            <a:ext cx="4320000" cy="5307882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lang="en-US" sz="2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0">
              <a:spcBef>
                <a:spcPts val="200"/>
              </a:spcBef>
              <a:buNone/>
              <a:defRPr lang="en-US" sz="170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4pPr>
            <a:lvl5pPr>
              <a:spcBef>
                <a:spcPts val="200"/>
              </a:spcBef>
              <a:defRPr lang="en-US" sz="1400" b="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4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71472" y="1357298"/>
            <a:ext cx="8001056" cy="1500199"/>
          </a:xfrm>
          <a:noFill/>
        </p:spPr>
        <p:txBody>
          <a:bodyPr anchor="ctr" anchorCtr="0">
            <a:noAutofit/>
          </a:bodyPr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3143248"/>
            <a:ext cx="8001056" cy="3071835"/>
          </a:xfrm>
          <a:noFill/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30000" indent="-270000"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tangle 28"/>
          <p:cNvSpPr/>
          <p:nvPr/>
        </p:nvSpPr>
        <p:spPr bwMode="ltGray">
          <a:xfrm>
            <a:off x="566719" y="2804671"/>
            <a:ext cx="8004216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EFCF4"/>
              </a:solidFill>
            </a:endParaRPr>
          </a:p>
        </p:txBody>
      </p:sp>
      <p:sp>
        <p:nvSpPr>
          <p:cNvPr id="7" name="Rectangle 7"/>
          <p:cNvSpPr/>
          <p:nvPr/>
        </p:nvSpPr>
        <p:spPr bwMode="ltGray">
          <a:xfrm>
            <a:off x="574949" y="1338613"/>
            <a:ext cx="8000739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EFCF4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8" name="Picture 7" descr="Sovelto_log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00" y="6408000"/>
            <a:ext cx="1224000" cy="2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0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0" y="907200"/>
            <a:ext cx="4320000" cy="5307883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22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2000"/>
            </a:lvl3pPr>
            <a:lvl4pPr marL="900000" indent="0">
              <a:spcBef>
                <a:spcPts val="200"/>
              </a:spcBef>
              <a:buNone/>
              <a:defRPr sz="1700">
                <a:latin typeface="Lucida Console" pitchFamily="49" charset="0"/>
              </a:defRPr>
            </a:lvl4pPr>
            <a:lvl5pPr>
              <a:spcBef>
                <a:spcPts val="200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7200"/>
            <a:ext cx="4320000" cy="5307883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24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2000"/>
            </a:lvl3pPr>
            <a:lvl4pPr marL="900000" indent="0">
              <a:spcBef>
                <a:spcPts val="200"/>
              </a:spcBef>
              <a:buNone/>
              <a:defRPr sz="1700">
                <a:latin typeface="Lucida Console" pitchFamily="49" charset="0"/>
              </a:defRPr>
            </a:lvl4pPr>
            <a:lvl5pPr>
              <a:spcBef>
                <a:spcPts val="200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464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0" y="907200"/>
            <a:ext cx="4320000" cy="5307883"/>
          </a:xfrm>
        </p:spPr>
        <p:txBody>
          <a:bodyPr>
            <a:noAutofit/>
          </a:bodyPr>
          <a:lstStyle>
            <a:lvl1pPr marL="0" indent="0">
              <a:spcBef>
                <a:spcPts val="1000"/>
              </a:spcBef>
              <a:buNone/>
              <a:defRPr sz="2400" b="1"/>
            </a:lvl1pPr>
            <a:lvl2pPr marL="630000" indent="-270000">
              <a:spcBef>
                <a:spcPts val="300"/>
              </a:spcBef>
              <a:defRPr sz="2000"/>
            </a:lvl2pPr>
            <a:lvl3pPr marL="900000" indent="-269875">
              <a:spcBef>
                <a:spcPts val="300"/>
              </a:spcBef>
              <a:buFont typeface="Arial" pitchFamily="34" charset="0"/>
              <a:buChar char="•"/>
              <a:defRPr sz="2000"/>
            </a:lvl3pPr>
            <a:lvl4pPr marL="898525" indent="-1588">
              <a:spcBef>
                <a:spcPts val="200"/>
              </a:spcBef>
              <a:buFont typeface="Arial" pitchFamily="34" charset="0"/>
              <a:buNone/>
              <a:defRPr lang="en-US" sz="170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900000" indent="0">
              <a:spcBef>
                <a:spcPts val="200"/>
              </a:spcBef>
              <a:buNone/>
              <a:defRPr sz="1400" b="0">
                <a:latin typeface="Lucida Console" pitchFamily="49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7200"/>
            <a:ext cx="4320000" cy="5307883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lang="en-US" sz="2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0">
              <a:spcBef>
                <a:spcPts val="200"/>
              </a:spcBef>
              <a:buNone/>
              <a:defRPr lang="en-US" sz="170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4pPr>
            <a:lvl5pPr>
              <a:spcBef>
                <a:spcPts val="200"/>
              </a:spcBef>
              <a:defRPr lang="en-US" sz="1400" b="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298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0" y="907200"/>
            <a:ext cx="5892198" cy="5307883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22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2000"/>
            </a:lvl3pPr>
            <a:lvl4pPr marL="900000" indent="0">
              <a:spcBef>
                <a:spcPts val="200"/>
              </a:spcBef>
              <a:buNone/>
              <a:defRPr sz="1700">
                <a:latin typeface="Lucida Console" pitchFamily="49" charset="0"/>
              </a:defRPr>
            </a:lvl4pPr>
            <a:lvl5pPr>
              <a:spcBef>
                <a:spcPts val="200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5074" y="907200"/>
            <a:ext cx="2753126" cy="5307883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22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2000"/>
            </a:lvl3pPr>
            <a:lvl4pPr marL="900000" indent="0">
              <a:spcBef>
                <a:spcPts val="200"/>
              </a:spcBef>
              <a:buNone/>
              <a:defRPr sz="1700">
                <a:latin typeface="Lucida Console" pitchFamily="49" charset="0"/>
              </a:defRPr>
            </a:lvl4pPr>
            <a:lvl5pPr>
              <a:spcBef>
                <a:spcPts val="200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741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1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0" y="907200"/>
            <a:ext cx="5892198" cy="5307883"/>
          </a:xfrm>
        </p:spPr>
        <p:txBody>
          <a:bodyPr>
            <a:noAutofit/>
          </a:bodyPr>
          <a:lstStyle>
            <a:lvl1pPr marL="0" indent="0">
              <a:spcBef>
                <a:spcPts val="1000"/>
              </a:spcBef>
              <a:buNone/>
              <a:defRPr sz="2400" b="1"/>
            </a:lvl1pPr>
            <a:lvl2pPr marL="630000" indent="-270000">
              <a:spcBef>
                <a:spcPts val="300"/>
              </a:spcBef>
              <a:defRPr sz="2000"/>
            </a:lvl2pPr>
            <a:lvl3pPr marL="900000" indent="-269875">
              <a:spcBef>
                <a:spcPts val="300"/>
              </a:spcBef>
              <a:buFont typeface="Arial" pitchFamily="34" charset="0"/>
              <a:buChar char="•"/>
              <a:defRPr sz="2000"/>
            </a:lvl3pPr>
            <a:lvl4pPr marL="898525" indent="-1588">
              <a:spcBef>
                <a:spcPts val="200"/>
              </a:spcBef>
              <a:buFont typeface="Arial" pitchFamily="34" charset="0"/>
              <a:buNone/>
              <a:defRPr lang="en-US" sz="170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900000" indent="0">
              <a:spcBef>
                <a:spcPts val="200"/>
              </a:spcBef>
              <a:buNone/>
              <a:defRPr sz="1400" b="0">
                <a:latin typeface="Lucida Console" pitchFamily="49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5074" y="907200"/>
            <a:ext cx="2753126" cy="5307883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0">
              <a:spcBef>
                <a:spcPts val="200"/>
              </a:spcBef>
              <a:buNone/>
              <a:defRPr lang="en-US" sz="170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4pPr>
            <a:lvl5pPr>
              <a:spcBef>
                <a:spcPts val="200"/>
              </a:spcBef>
              <a:defRPr lang="en-US" sz="1400" b="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752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0" y="907200"/>
            <a:ext cx="2754000" cy="5307883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22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2000"/>
            </a:lvl3pPr>
            <a:lvl4pPr marL="900000" indent="0">
              <a:spcBef>
                <a:spcPts val="200"/>
              </a:spcBef>
              <a:buNone/>
              <a:defRPr sz="1700">
                <a:latin typeface="Lucida Console" pitchFamily="49" charset="0"/>
              </a:defRPr>
            </a:lvl4pPr>
            <a:lvl5pPr>
              <a:spcBef>
                <a:spcPts val="200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71802" y="907200"/>
            <a:ext cx="5893200" cy="5307883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22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2000"/>
            </a:lvl3pPr>
            <a:lvl4pPr marL="900000" indent="0">
              <a:spcBef>
                <a:spcPts val="200"/>
              </a:spcBef>
              <a:buNone/>
              <a:defRPr sz="1700">
                <a:latin typeface="Lucida Console" pitchFamily="49" charset="0"/>
              </a:defRPr>
            </a:lvl4pPr>
            <a:lvl5pPr>
              <a:spcBef>
                <a:spcPts val="200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334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2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0" y="907200"/>
            <a:ext cx="2754000" cy="5307883"/>
          </a:xfrm>
        </p:spPr>
        <p:txBody>
          <a:bodyPr>
            <a:noAutofit/>
          </a:bodyPr>
          <a:lstStyle>
            <a:lvl1pPr marL="0" indent="0">
              <a:spcBef>
                <a:spcPts val="1000"/>
              </a:spcBef>
              <a:buNone/>
              <a:defRPr sz="2400" b="1"/>
            </a:lvl1pPr>
            <a:lvl2pPr marL="630000" indent="-270000">
              <a:spcBef>
                <a:spcPts val="300"/>
              </a:spcBef>
              <a:defRPr sz="2000"/>
            </a:lvl2pPr>
            <a:lvl3pPr marL="900000" indent="-269875">
              <a:spcBef>
                <a:spcPts val="300"/>
              </a:spcBef>
              <a:buFont typeface="Arial" pitchFamily="34" charset="0"/>
              <a:buChar char="•"/>
              <a:defRPr sz="2000"/>
            </a:lvl3pPr>
            <a:lvl4pPr marL="898525" indent="-1588">
              <a:spcBef>
                <a:spcPts val="200"/>
              </a:spcBef>
              <a:buFont typeface="Arial" pitchFamily="34" charset="0"/>
              <a:buNone/>
              <a:defRPr lang="en-US" sz="170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900000" indent="0">
              <a:spcBef>
                <a:spcPts val="200"/>
              </a:spcBef>
              <a:buNone/>
              <a:defRPr sz="1400" b="0">
                <a:latin typeface="Lucida Console" pitchFamily="49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71802" y="907200"/>
            <a:ext cx="5893200" cy="5307883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0">
              <a:spcBef>
                <a:spcPts val="200"/>
              </a:spcBef>
              <a:buNone/>
              <a:defRPr lang="en-US" sz="170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4pPr>
            <a:lvl5pPr>
              <a:spcBef>
                <a:spcPts val="200"/>
              </a:spcBef>
              <a:defRPr lang="en-US" sz="1400" b="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284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70222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928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900000" indent="0">
              <a:buNone/>
              <a:tabLst/>
              <a:defRPr sz="1700">
                <a:latin typeface="Lucida Console" pitchFamily="49" charset="0"/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  <p:pic>
        <p:nvPicPr>
          <p:cNvPr id="7" name="Picture 6" descr="Sovelto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6000" y="6408003"/>
            <a:ext cx="1224000" cy="2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86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0" y="907200"/>
            <a:ext cx="5892198" cy="5307882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22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2000"/>
            </a:lvl3pPr>
            <a:lvl4pPr marL="900000" indent="0">
              <a:spcBef>
                <a:spcPts val="200"/>
              </a:spcBef>
              <a:buNone/>
              <a:defRPr sz="1700">
                <a:latin typeface="Lucida Console" pitchFamily="49" charset="0"/>
              </a:defRPr>
            </a:lvl4pPr>
            <a:lvl5pPr>
              <a:spcBef>
                <a:spcPts val="200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5074" y="907200"/>
            <a:ext cx="2753126" cy="5307882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22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2000"/>
            </a:lvl3pPr>
            <a:lvl4pPr marL="900000" indent="0">
              <a:spcBef>
                <a:spcPts val="200"/>
              </a:spcBef>
              <a:buNone/>
              <a:defRPr sz="1700">
                <a:latin typeface="Lucida Console" pitchFamily="49" charset="0"/>
              </a:defRPr>
            </a:lvl4pPr>
            <a:lvl5pPr>
              <a:spcBef>
                <a:spcPts val="200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4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ooter-Be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529263"/>
            <a:ext cx="9144000" cy="1328737"/>
          </a:xfrm>
          <a:prstGeom prst="rect">
            <a:avLst/>
          </a:prstGeom>
        </p:spPr>
      </p:pic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7"/>
          </p:nvPr>
        </p:nvSpPr>
        <p:spPr>
          <a:xfrm>
            <a:off x="449263" y="1263408"/>
            <a:ext cx="8250237" cy="48897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263525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2pPr>
            <a:lvl3pPr marL="536575" indent="-273050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811213" indent="-274638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074738" indent="-263525">
              <a:spcBef>
                <a:spcPts val="50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1136650" indent="-215900">
              <a:spcBef>
                <a:spcPts val="500"/>
              </a:spcBef>
              <a:buClr>
                <a:schemeClr val="accent1"/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6pPr>
            <a:lvl7pPr marL="1343025" indent="-228600">
              <a:spcBef>
                <a:spcPts val="500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8" name="Group 37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</p:grpSp>
      <p:sp>
        <p:nvSpPr>
          <p:cNvPr id="2" name="TextBox 1" descr="CONFIDENTIAL_TAG_0xFFEE"/>
          <p:cNvSpPr txBox="1"/>
          <p:nvPr userDrawn="1"/>
        </p:nvSpPr>
        <p:spPr bwMode="auto">
          <a:xfrm>
            <a:off x="5915025" y="6515640"/>
            <a:ext cx="1684172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100" b="0" i="0" u="none" dirty="0" smtClean="0">
              <a:solidFill>
                <a:srgbClr val="666666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2" name="Picture 11" descr="Sovelto_log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74334" y="6390535"/>
            <a:ext cx="977624" cy="2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9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ooter-Be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529263"/>
            <a:ext cx="9144000" cy="132873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4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</p:grpSp>
      <p:sp>
        <p:nvSpPr>
          <p:cNvPr id="2" name="TextBox 1" descr="CONFIDENTIAL_TAG_0xFFEE"/>
          <p:cNvSpPr txBox="1"/>
          <p:nvPr userDrawn="1"/>
        </p:nvSpPr>
        <p:spPr bwMode="auto">
          <a:xfrm>
            <a:off x="5915025" y="6515640"/>
            <a:ext cx="1684172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100" b="0" i="0" u="none" dirty="0" smtClean="0">
              <a:solidFill>
                <a:srgbClr val="666666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7" name="Picture 16" descr="Sovelto_log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74334" y="6390535"/>
            <a:ext cx="977624" cy="2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6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ooter-Be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529263"/>
            <a:ext cx="9144000" cy="132873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47675" y="185739"/>
            <a:ext cx="8239125" cy="92075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82771" y="6516090"/>
            <a:ext cx="778457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 bwMode="gray">
          <a:xfrm>
            <a:off x="7975371" y="6325019"/>
            <a:ext cx="715649" cy="333534"/>
            <a:chOff x="7527713" y="5505450"/>
            <a:chExt cx="1163308" cy="542169"/>
          </a:xfrm>
        </p:grpSpPr>
        <p:sp>
          <p:nvSpPr>
            <p:cNvPr id="14" name="Freeform 5"/>
            <p:cNvSpPr>
              <a:spLocks/>
            </p:cNvSpPr>
            <p:nvPr/>
          </p:nvSpPr>
          <p:spPr bwMode="gray">
            <a:xfrm>
              <a:off x="7527713" y="5505450"/>
              <a:ext cx="453860" cy="542169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gray">
            <a:xfrm>
              <a:off x="8022755" y="5505450"/>
              <a:ext cx="470417" cy="542169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solidFill>
              <a:srgbClr val="E31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gray">
            <a:xfrm>
              <a:off x="8579360" y="5516489"/>
              <a:ext cx="111661" cy="520092"/>
            </a:xfrm>
            <a:prstGeom prst="rect">
              <a:avLst/>
            </a:prstGeom>
            <a:solidFill>
              <a:srgbClr val="E3183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</p:grpSp>
      <p:sp>
        <p:nvSpPr>
          <p:cNvPr id="2" name="TextBox 1" descr="CONFIDENTIAL_TAG_0xFFEE"/>
          <p:cNvSpPr txBox="1"/>
          <p:nvPr userDrawn="1"/>
        </p:nvSpPr>
        <p:spPr bwMode="auto">
          <a:xfrm>
            <a:off x="5915025" y="6515640"/>
            <a:ext cx="1684172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100" b="0" i="0" u="none" dirty="0" smtClean="0">
              <a:solidFill>
                <a:srgbClr val="666666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7" name="Picture 16" descr="Sovelto_log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74334" y="6390535"/>
            <a:ext cx="977624" cy="2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6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3157-938A-4D47-B7F3-1CCC0350670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31.8.2016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A516-561F-4A4F-8B3F-30332385107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197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3157-938A-4D47-B7F3-1CCC0350670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31.8.2016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A516-561F-4A4F-8B3F-30332385107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582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3157-938A-4D47-B7F3-1CCC0350670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31.8.2016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A516-561F-4A4F-8B3F-30332385107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21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3157-938A-4D47-B7F3-1CCC0350670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31.8.2016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A516-561F-4A4F-8B3F-30332385107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190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3157-938A-4D47-B7F3-1CCC0350670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31.8.2016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A516-561F-4A4F-8B3F-30332385107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543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3157-938A-4D47-B7F3-1CCC0350670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31.8.2016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A516-561F-4A4F-8B3F-30332385107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175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3157-938A-4D47-B7F3-1CCC0350670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31.8.2016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A516-561F-4A4F-8B3F-30332385107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2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1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0" y="907200"/>
            <a:ext cx="5892198" cy="5307882"/>
          </a:xfrm>
        </p:spPr>
        <p:txBody>
          <a:bodyPr>
            <a:noAutofit/>
          </a:bodyPr>
          <a:lstStyle>
            <a:lvl1pPr marL="0" indent="0">
              <a:spcBef>
                <a:spcPts val="1000"/>
              </a:spcBef>
              <a:buNone/>
              <a:defRPr sz="2400" b="1"/>
            </a:lvl1pPr>
            <a:lvl2pPr marL="630000" indent="-270000">
              <a:spcBef>
                <a:spcPts val="300"/>
              </a:spcBef>
              <a:defRPr sz="2000"/>
            </a:lvl2pPr>
            <a:lvl3pPr marL="900000" indent="-269875">
              <a:spcBef>
                <a:spcPts val="300"/>
              </a:spcBef>
              <a:buFont typeface="Arial" pitchFamily="34" charset="0"/>
              <a:buChar char="•"/>
              <a:defRPr sz="2000"/>
            </a:lvl3pPr>
            <a:lvl4pPr marL="898525" indent="-1588">
              <a:spcBef>
                <a:spcPts val="200"/>
              </a:spcBef>
              <a:buFont typeface="Arial" pitchFamily="34" charset="0"/>
              <a:buNone/>
              <a:defRPr lang="en-US" sz="170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4pPr>
            <a:lvl5pPr marL="900000" indent="0">
              <a:spcBef>
                <a:spcPts val="200"/>
              </a:spcBef>
              <a:buNone/>
              <a:defRPr sz="1400" b="0">
                <a:latin typeface="Lucida Console" pitchFamily="49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5074" y="907200"/>
            <a:ext cx="2753126" cy="5307882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2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2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0">
              <a:spcBef>
                <a:spcPts val="200"/>
              </a:spcBef>
              <a:buNone/>
              <a:defRPr lang="en-US" sz="170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4pPr>
            <a:lvl5pPr>
              <a:spcBef>
                <a:spcPts val="200"/>
              </a:spcBef>
              <a:defRPr lang="en-US" sz="1400" b="0" kern="1200" dirty="0" smtClean="0">
                <a:solidFill>
                  <a:schemeClr val="tx1"/>
                </a:solidFill>
                <a:latin typeface="Lucida Console" pitchFamily="49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4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3157-938A-4D47-B7F3-1CCC0350670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31.8.2016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A516-561F-4A4F-8B3F-30332385107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168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3157-938A-4D47-B7F3-1CCC0350670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31.8.2016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A516-561F-4A4F-8B3F-30332385107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7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3157-938A-4D47-B7F3-1CCC0350670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31.8.2016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A516-561F-4A4F-8B3F-30332385107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708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3157-938A-4D47-B7F3-1CCC0350670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31.8.2016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A516-561F-4A4F-8B3F-30332385107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7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00" y="907200"/>
            <a:ext cx="2754000" cy="5307882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22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2000"/>
            </a:lvl3pPr>
            <a:lvl4pPr marL="900000" indent="0">
              <a:spcBef>
                <a:spcPts val="200"/>
              </a:spcBef>
              <a:buNone/>
              <a:defRPr sz="1700">
                <a:latin typeface="Lucida Console" pitchFamily="49" charset="0"/>
              </a:defRPr>
            </a:lvl4pPr>
            <a:lvl5pPr>
              <a:spcBef>
                <a:spcPts val="200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71802" y="907200"/>
            <a:ext cx="5893200" cy="5307882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2200"/>
            </a:lvl1pPr>
            <a:lvl2pPr>
              <a:spcBef>
                <a:spcPts val="200"/>
              </a:spcBef>
              <a:defRPr sz="2000"/>
            </a:lvl2pPr>
            <a:lvl3pPr>
              <a:spcBef>
                <a:spcPts val="200"/>
              </a:spcBef>
              <a:defRPr sz="2000"/>
            </a:lvl3pPr>
            <a:lvl4pPr marL="900000" indent="0">
              <a:spcBef>
                <a:spcPts val="200"/>
              </a:spcBef>
              <a:buNone/>
              <a:defRPr sz="1700">
                <a:latin typeface="Lucida Console" pitchFamily="49" charset="0"/>
              </a:defRPr>
            </a:lvl4pPr>
            <a:lvl5pPr>
              <a:spcBef>
                <a:spcPts val="200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43372" y="714356"/>
            <a:ext cx="4929222" cy="214314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image" Target="../media/image8.emf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00" y="43200"/>
            <a:ext cx="8784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907200"/>
            <a:ext cx="8784000" cy="5307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000" y="6421463"/>
            <a:ext cx="4749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3966" y="6421463"/>
            <a:ext cx="419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9A0ACFB-CB1E-424E-9D59-53D8A4F6F4A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180000" y="702000"/>
            <a:ext cx="8784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Clr>
          <a:schemeClr val="tx1"/>
        </a:buClr>
        <a:buFont typeface="Arial" pitchFamily="34" charset="0"/>
        <a:buNone/>
        <a:defRPr sz="1700" kern="1200">
          <a:solidFill>
            <a:schemeClr val="tx1"/>
          </a:solidFill>
          <a:latin typeface="Lucida Console" pitchFamily="49" charset="0"/>
          <a:ea typeface="+mn-ea"/>
          <a:cs typeface="+mn-cs"/>
        </a:defRPr>
      </a:lvl4pPr>
      <a:lvl5pPr marL="144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282" y="141622"/>
            <a:ext cx="7786742" cy="10728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1357298"/>
            <a:ext cx="8784000" cy="481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D5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30000" marR="0" lvl="1" indent="-270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95D5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00000" marR="0" lvl="2" indent="-270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95D5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188000" marR="0" lvl="3" indent="-270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95D5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68400" y="6422400"/>
            <a:ext cx="19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D5F"/>
                </a:solidFill>
              </a:defRPr>
            </a:lvl1pPr>
          </a:lstStyle>
          <a:p>
            <a:fld id="{1A9DFD3D-573E-4903-A528-06310F333093}" type="datetime1">
              <a:rPr lang="fi-FI" smtClean="0"/>
              <a:pPr/>
              <a:t>31.8.2016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0546" y="6422400"/>
            <a:ext cx="3433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D5F"/>
                </a:solidFill>
              </a:defRPr>
            </a:lvl1pPr>
          </a:lstStyle>
          <a:p>
            <a:r>
              <a:rPr lang="en-GB" smtClean="0"/>
              <a:t>Developer &amp; Designer Day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3600" y="6422400"/>
            <a:ext cx="41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D5F"/>
                </a:solidFill>
              </a:defRPr>
            </a:lvl1pPr>
          </a:lstStyle>
          <a:p>
            <a:fld id="{4917CCE5-829D-4CAF-B204-DE75C578B06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8" descr="fcSovelto_rgb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05974" y="6314718"/>
            <a:ext cx="1524205" cy="348759"/>
          </a:xfrm>
          <a:prstGeom prst="rect">
            <a:avLst/>
          </a:prstGeom>
        </p:spPr>
      </p:pic>
      <p:pic>
        <p:nvPicPr>
          <p:cNvPr id="8" name="Picture 2" descr="\\mars2\Omat\aperttil\Sovelto grafiikka\twitter_newbird_blue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326" y="6366423"/>
            <a:ext cx="490386" cy="4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iruutu 3"/>
          <p:cNvSpPr txBox="1"/>
          <p:nvPr/>
        </p:nvSpPr>
        <p:spPr>
          <a:xfrm>
            <a:off x="4271957" y="6472386"/>
            <a:ext cx="685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rgbClr val="595D5F"/>
                </a:solidFill>
              </a:rPr>
              <a:t>#</a:t>
            </a:r>
            <a:r>
              <a:rPr lang="fi-FI" sz="1200" dirty="0" smtClean="0">
                <a:solidFill>
                  <a:srgbClr val="595D5F"/>
                </a:solidFill>
              </a:rPr>
              <a:t>DDDay</a:t>
            </a:r>
            <a:endParaRPr lang="fi-FI" sz="1200" dirty="0">
              <a:solidFill>
                <a:srgbClr val="595D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9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595D5F"/>
          </a:solidFill>
          <a:latin typeface="+mj-lt"/>
          <a:ea typeface="+mj-ea"/>
          <a:cs typeface="+mj-cs"/>
        </a:defRPr>
      </a:lvl1pPr>
    </p:titleStyle>
    <p:bodyStyle>
      <a:lvl1pPr marL="358775" marR="0" indent="-358775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595D5F"/>
        </a:buClr>
        <a:buSzTx/>
        <a:buFont typeface="Arial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marR="0" indent="-270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>
          <a:srgbClr val="595D5F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marR="0" indent="-270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>
          <a:srgbClr val="595D5F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000" marR="0" indent="-270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>
          <a:srgbClr val="595D5F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95D5F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00" y="43200"/>
            <a:ext cx="8784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907200"/>
            <a:ext cx="8784000" cy="5307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000" y="6421464"/>
            <a:ext cx="4749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3966" y="6421464"/>
            <a:ext cx="419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180000" y="702000"/>
            <a:ext cx="8784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EFC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6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Clr>
          <a:schemeClr val="tx1"/>
        </a:buClr>
        <a:buFont typeface="Arial" pitchFamily="34" charset="0"/>
        <a:buNone/>
        <a:defRPr sz="1700" kern="1200">
          <a:solidFill>
            <a:schemeClr val="tx1"/>
          </a:solidFill>
          <a:latin typeface="Lucida Console" pitchFamily="49" charset="0"/>
          <a:ea typeface="+mn-ea"/>
          <a:cs typeface="+mn-cs"/>
        </a:defRPr>
      </a:lvl4pPr>
      <a:lvl5pPr marL="144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428400"/>
            <a:ext cx="8178132" cy="1072800"/>
          </a:xfrm>
          <a:prstGeom prst="rect">
            <a:avLst/>
          </a:prstGeom>
        </p:spPr>
        <p:txBody>
          <a:bodyPr vert="horz" lIns="90000" tIns="45720" rIns="9000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641600"/>
            <a:ext cx="878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D5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30000" marR="0" lvl="1" indent="-270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95D5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00000" marR="0" lvl="2" indent="-270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95D5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188000" marR="0" lvl="3" indent="-270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95D5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68400" y="6422400"/>
            <a:ext cx="19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D5F"/>
                </a:solidFill>
              </a:defRPr>
            </a:lvl1pPr>
          </a:lstStyle>
          <a:p>
            <a:fld id="{5EDEBA65-92F2-42B6-AD9C-72D529E70D9B}" type="datetimeFigureOut">
              <a:rPr lang="en-US" smtClean="0"/>
              <a:pPr/>
              <a:t>8/31/2016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95200" y="6422400"/>
            <a:ext cx="474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D5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3600" y="6422400"/>
            <a:ext cx="41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D5F"/>
                </a:solidFill>
              </a:defRPr>
            </a:lvl1pPr>
          </a:lstStyle>
          <a:p>
            <a:fld id="{D41F3B53-824F-448E-B820-F8A1F2277EE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fcSovelto_rgb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 bwMode="auto">
          <a:xfrm>
            <a:off x="199899" y="6296046"/>
            <a:ext cx="1524205" cy="3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  <p:sldLayoutId id="2147483972" r:id="rId18"/>
    <p:sldLayoutId id="2147483973" r:id="rId19"/>
    <p:sldLayoutId id="2147483974" r:id="rId20"/>
    <p:sldLayoutId id="2147483989" r:id="rId2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spcBef>
          <a:spcPct val="0"/>
        </a:spcBef>
        <a:buNone/>
        <a:defRPr sz="4000" b="1" kern="1200">
          <a:solidFill>
            <a:srgbClr val="595D5F"/>
          </a:solidFill>
          <a:latin typeface="+mj-lt"/>
          <a:ea typeface="+mj-ea"/>
          <a:cs typeface="+mj-cs"/>
        </a:defRPr>
      </a:lvl1pPr>
    </p:titleStyle>
    <p:bodyStyle>
      <a:lvl1pPr marL="358775" marR="0" indent="-358775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595D5F"/>
        </a:buClr>
        <a:buSzTx/>
        <a:buFont typeface="Arial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marR="0" indent="-270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>
          <a:srgbClr val="595D5F"/>
        </a:buClr>
        <a:buSzTx/>
        <a:buFont typeface="Arial" pitchFamily="34" charset="0"/>
        <a:buChar char="•"/>
        <a:tabLst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marR="0" indent="-270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>
          <a:srgbClr val="595D5F"/>
        </a:buClr>
        <a:buSzTx/>
        <a:buFont typeface="Arial" pitchFamily="34" charset="0"/>
        <a:buChar char="•"/>
        <a:tabLst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000" marR="0" indent="-270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>
          <a:srgbClr val="595D5F"/>
        </a:buClr>
        <a:buSzTx/>
        <a:buFont typeface="Arial" pitchFamily="34" charset="0"/>
        <a:buChar char="•"/>
        <a:tabLst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95D5F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00" y="43200"/>
            <a:ext cx="8784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907200"/>
            <a:ext cx="8784000" cy="5307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000" y="6421464"/>
            <a:ext cx="4749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3966" y="6421464"/>
            <a:ext cx="419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180000" y="702000"/>
            <a:ext cx="8784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EFC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4071" r:id="rId14"/>
    <p:sldLayoutId id="2147484072" r:id="rId15"/>
    <p:sldLayoutId id="2147484073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Clr>
          <a:schemeClr val="tx1"/>
        </a:buClr>
        <a:buFont typeface="Arial" pitchFamily="34" charset="0"/>
        <a:buNone/>
        <a:defRPr sz="1700" kern="1200">
          <a:solidFill>
            <a:schemeClr val="tx1"/>
          </a:solidFill>
          <a:latin typeface="Lucida Console" pitchFamily="49" charset="0"/>
          <a:ea typeface="+mn-ea"/>
          <a:cs typeface="+mn-cs"/>
        </a:defRPr>
      </a:lvl4pPr>
      <a:lvl5pPr marL="144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C3157-938A-4D47-B7F3-1CCC0350670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31.8.2016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A516-561F-4A4F-8B3F-30332385107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1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jp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kezine.com/magazine/make-36-boards/which-board-is-right-for-m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208912" cy="1735753"/>
          </a:xfrm>
        </p:spPr>
        <p:txBody>
          <a:bodyPr/>
          <a:lstStyle/>
          <a:p>
            <a:pPr algn="ctr"/>
            <a:r>
              <a:rPr lang="fi-FI" sz="4800" dirty="0" err="1" smtClean="0"/>
              <a:t>IoT</a:t>
            </a:r>
            <a:r>
              <a:rPr lang="fi-FI" sz="4800" dirty="0" smtClean="0"/>
              <a:t> &amp; Thing2Data, </a:t>
            </a:r>
            <a:br>
              <a:rPr lang="fi-FI" sz="4800" dirty="0" smtClean="0"/>
            </a:br>
            <a:r>
              <a:rPr lang="fi-FI" sz="4800" dirty="0" err="1" smtClean="0"/>
              <a:t>MyData</a:t>
            </a:r>
            <a:r>
              <a:rPr lang="fi-FI" sz="4800" dirty="0" smtClean="0"/>
              <a:t> </a:t>
            </a:r>
            <a:r>
              <a:rPr lang="fi-FI" sz="4800" dirty="0" err="1" smtClean="0"/>
              <a:t>perspective</a:t>
            </a:r>
            <a:endParaRPr lang="fi-FI" sz="48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i-FI" dirty="0" smtClean="0"/>
              <a:t>Risto </a:t>
            </a:r>
            <a:r>
              <a:rPr lang="fi-FI" dirty="0" smtClean="0"/>
              <a:t>Linturi, </a:t>
            </a:r>
            <a:r>
              <a:rPr lang="fi-FI" dirty="0" err="1" smtClean="0"/>
              <a:t>Chairman</a:t>
            </a:r>
            <a:r>
              <a:rPr lang="fi-FI" dirty="0" smtClean="0"/>
              <a:t>, </a:t>
            </a:r>
            <a:r>
              <a:rPr lang="fi-FI" dirty="0" err="1" smtClean="0"/>
              <a:t>Sovelto</a:t>
            </a:r>
            <a:r>
              <a:rPr lang="fi-FI" dirty="0" smtClean="0"/>
              <a:t> </a:t>
            </a:r>
            <a:r>
              <a:rPr lang="fi-FI" dirty="0" err="1" smtClean="0"/>
              <a:t>Plc</a:t>
            </a:r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Kuva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63" y="2120388"/>
            <a:ext cx="503879" cy="493043"/>
          </a:xfrm>
          <a:prstGeom prst="rect">
            <a:avLst/>
          </a:prstGeom>
        </p:spPr>
      </p:pic>
      <p:pic>
        <p:nvPicPr>
          <p:cNvPr id="26" name="Kuva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00" y="4165502"/>
            <a:ext cx="2281154" cy="1052840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1671404" y="4837469"/>
            <a:ext cx="770826" cy="40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1013" dirty="0" err="1" smtClean="0">
                <a:solidFill>
                  <a:prstClr val="white"/>
                </a:solidFill>
              </a:rPr>
              <a:t>Ident</a:t>
            </a:r>
            <a:endParaRPr lang="fi-FI" sz="1013" dirty="0" smtClean="0">
              <a:solidFill>
                <a:prstClr val="white"/>
              </a:solidFill>
            </a:endParaRPr>
          </a:p>
          <a:p>
            <a:r>
              <a:rPr lang="fi-FI" sz="1013" dirty="0" err="1" smtClean="0">
                <a:solidFill>
                  <a:prstClr val="white"/>
                </a:solidFill>
              </a:rPr>
              <a:t>iteetiIssuer</a:t>
            </a:r>
            <a:endParaRPr lang="fi-FI" sz="1013" dirty="0">
              <a:solidFill>
                <a:prstClr val="white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282" y="2513920"/>
            <a:ext cx="956021" cy="1189634"/>
          </a:xfrm>
          <a:prstGeom prst="rect">
            <a:avLst/>
          </a:prstGeom>
        </p:spPr>
      </p:pic>
      <p:sp>
        <p:nvSpPr>
          <p:cNvPr id="6" name="Ylänuoli 5"/>
          <p:cNvSpPr/>
          <p:nvPr/>
        </p:nvSpPr>
        <p:spPr>
          <a:xfrm>
            <a:off x="1723381" y="3807811"/>
            <a:ext cx="213236" cy="5615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013">
              <a:solidFill>
                <a:prstClr val="white"/>
              </a:solidFill>
            </a:endParaRPr>
          </a:p>
        </p:txBody>
      </p:sp>
      <p:sp>
        <p:nvSpPr>
          <p:cNvPr id="7" name="Ylänuoli 6"/>
          <p:cNvSpPr/>
          <p:nvPr/>
        </p:nvSpPr>
        <p:spPr>
          <a:xfrm>
            <a:off x="1476632" y="3807811"/>
            <a:ext cx="213236" cy="5615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013">
              <a:solidFill>
                <a:prstClr val="white"/>
              </a:solidFill>
            </a:endParaRPr>
          </a:p>
        </p:txBody>
      </p:sp>
      <p:sp>
        <p:nvSpPr>
          <p:cNvPr id="8" name="Ylänuoli 7"/>
          <p:cNvSpPr/>
          <p:nvPr/>
        </p:nvSpPr>
        <p:spPr>
          <a:xfrm>
            <a:off x="1970131" y="3807811"/>
            <a:ext cx="213236" cy="5615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013">
              <a:solidFill>
                <a:prstClr val="white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1529743" y="4759949"/>
            <a:ext cx="770826" cy="40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1013" dirty="0" err="1" smtClean="0">
                <a:solidFill>
                  <a:prstClr val="white"/>
                </a:solidFill>
              </a:rPr>
              <a:t>eetIdentit</a:t>
            </a:r>
            <a:r>
              <a:rPr lang="fi-FI" sz="1013" dirty="0" smtClean="0">
                <a:solidFill>
                  <a:prstClr val="white"/>
                </a:solidFill>
              </a:rPr>
              <a:t> </a:t>
            </a:r>
            <a:r>
              <a:rPr lang="fi-FI" sz="1013" dirty="0" err="1" smtClean="0">
                <a:solidFill>
                  <a:prstClr val="white"/>
                </a:solidFill>
              </a:rPr>
              <a:t>Isssuer</a:t>
            </a:r>
            <a:endParaRPr lang="fi-FI" sz="1013" dirty="0">
              <a:solidFill>
                <a:prstClr val="white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388082" y="4655688"/>
            <a:ext cx="770826" cy="40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1013" dirty="0" err="1" smtClean="0">
                <a:solidFill>
                  <a:prstClr val="white"/>
                </a:solidFill>
              </a:rPr>
              <a:t>Identitty</a:t>
            </a:r>
            <a:endParaRPr lang="fi-FI" sz="1013" dirty="0" smtClean="0">
              <a:solidFill>
                <a:prstClr val="white"/>
              </a:solidFill>
            </a:endParaRPr>
          </a:p>
          <a:p>
            <a:r>
              <a:rPr lang="fi-FI" sz="1013" dirty="0" err="1" smtClean="0">
                <a:solidFill>
                  <a:prstClr val="white"/>
                </a:solidFill>
              </a:rPr>
              <a:t>issuer</a:t>
            </a:r>
            <a:endParaRPr lang="fi-FI" sz="1013" dirty="0">
              <a:solidFill>
                <a:prstClr val="white"/>
              </a:solidFill>
            </a:endParaRPr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58" y="2427910"/>
            <a:ext cx="862114" cy="1032471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73" y="2932639"/>
            <a:ext cx="1763340" cy="859628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74" y="3533762"/>
            <a:ext cx="862114" cy="1032471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06" y="1608901"/>
            <a:ext cx="862114" cy="1032471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16" y="1657011"/>
            <a:ext cx="1106500" cy="1106500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1214" y="2641374"/>
            <a:ext cx="1590378" cy="1569634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0513" y="1659985"/>
            <a:ext cx="512131" cy="816587"/>
          </a:xfrm>
          <a:prstGeom prst="rect">
            <a:avLst/>
          </a:prstGeom>
        </p:spPr>
      </p:pic>
      <p:sp>
        <p:nvSpPr>
          <p:cNvPr id="22" name="Tekstiruutu 21"/>
          <p:cNvSpPr txBox="1"/>
          <p:nvPr/>
        </p:nvSpPr>
        <p:spPr>
          <a:xfrm>
            <a:off x="3286653" y="1659914"/>
            <a:ext cx="721726" cy="40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1013" dirty="0" smtClean="0">
                <a:solidFill>
                  <a:prstClr val="white"/>
                </a:solidFill>
              </a:rPr>
              <a:t>Mobile </a:t>
            </a:r>
            <a:r>
              <a:rPr lang="fi-FI" sz="1013" dirty="0" err="1" smtClean="0">
                <a:solidFill>
                  <a:prstClr val="white"/>
                </a:solidFill>
              </a:rPr>
              <a:t>applicat</a:t>
            </a:r>
            <a:r>
              <a:rPr lang="fi-FI" sz="1013" dirty="0" smtClean="0">
                <a:solidFill>
                  <a:prstClr val="white"/>
                </a:solidFill>
              </a:rPr>
              <a:t>.</a:t>
            </a:r>
            <a:endParaRPr lang="fi-FI" sz="1013" dirty="0">
              <a:solidFill>
                <a:prstClr val="white"/>
              </a:solidFill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4978110" y="4810793"/>
            <a:ext cx="1082495" cy="40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1013" dirty="0" smtClean="0">
                <a:solidFill>
                  <a:prstClr val="white"/>
                </a:solidFill>
              </a:rPr>
              <a:t>Business </a:t>
            </a:r>
            <a:r>
              <a:rPr lang="fi-FI" sz="1013" dirty="0" err="1" smtClean="0">
                <a:solidFill>
                  <a:prstClr val="white"/>
                </a:solidFill>
              </a:rPr>
              <a:t>applications</a:t>
            </a:r>
            <a:endParaRPr lang="fi-FI" sz="1013" dirty="0">
              <a:solidFill>
                <a:prstClr val="white"/>
              </a:solidFill>
            </a:endParaRPr>
          </a:p>
        </p:txBody>
      </p:sp>
      <p:sp>
        <p:nvSpPr>
          <p:cNvPr id="24" name="Tekstiruutu 23"/>
          <p:cNvSpPr txBox="1"/>
          <p:nvPr/>
        </p:nvSpPr>
        <p:spPr>
          <a:xfrm>
            <a:off x="6998946" y="4655404"/>
            <a:ext cx="994463" cy="559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1013" dirty="0">
                <a:solidFill>
                  <a:prstClr val="white"/>
                </a:solidFill>
              </a:rPr>
              <a:t>Thing2Data </a:t>
            </a:r>
            <a:r>
              <a:rPr lang="fi-FI" sz="1013" dirty="0" err="1" smtClean="0">
                <a:solidFill>
                  <a:prstClr val="white"/>
                </a:solidFill>
              </a:rPr>
              <a:t>inventory</a:t>
            </a:r>
            <a:endParaRPr lang="fi-FI" sz="1013" dirty="0" smtClean="0">
              <a:solidFill>
                <a:prstClr val="white"/>
              </a:solidFill>
            </a:endParaRPr>
          </a:p>
          <a:p>
            <a:r>
              <a:rPr lang="fi-FI" sz="1013" dirty="0" err="1" smtClean="0">
                <a:solidFill>
                  <a:prstClr val="white"/>
                </a:solidFill>
              </a:rPr>
              <a:t>services</a:t>
            </a:r>
            <a:endParaRPr lang="fi-FI" sz="1013" dirty="0">
              <a:solidFill>
                <a:prstClr val="white"/>
              </a:solidFill>
            </a:endParaRPr>
          </a:p>
        </p:txBody>
      </p:sp>
      <p:sp>
        <p:nvSpPr>
          <p:cNvPr id="25" name="Tekstiruutu 24"/>
          <p:cNvSpPr txBox="1"/>
          <p:nvPr/>
        </p:nvSpPr>
        <p:spPr>
          <a:xfrm>
            <a:off x="5022060" y="3816884"/>
            <a:ext cx="759653" cy="248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1013" dirty="0" err="1" smtClean="0">
                <a:solidFill>
                  <a:prstClr val="white"/>
                </a:solidFill>
              </a:rPr>
              <a:t>Blockchain</a:t>
            </a:r>
            <a:endParaRPr lang="fi-FI" sz="1013" dirty="0">
              <a:solidFill>
                <a:prstClr val="white"/>
              </a:solidFill>
            </a:endParaRPr>
          </a:p>
        </p:txBody>
      </p:sp>
      <p:sp>
        <p:nvSpPr>
          <p:cNvPr id="27" name="Nuoli vasemmalle 26"/>
          <p:cNvSpPr/>
          <p:nvPr/>
        </p:nvSpPr>
        <p:spPr>
          <a:xfrm>
            <a:off x="2385645" y="4500404"/>
            <a:ext cx="426356" cy="1817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013">
              <a:solidFill>
                <a:prstClr val="white"/>
              </a:solidFill>
            </a:endParaRPr>
          </a:p>
        </p:txBody>
      </p:sp>
      <p:sp>
        <p:nvSpPr>
          <p:cNvPr id="29" name="Nuoli vasemmalle 28"/>
          <p:cNvSpPr/>
          <p:nvPr/>
        </p:nvSpPr>
        <p:spPr>
          <a:xfrm rot="9795200">
            <a:off x="2443739" y="2560346"/>
            <a:ext cx="1067933" cy="1676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013">
              <a:solidFill>
                <a:prstClr val="white"/>
              </a:solidFill>
            </a:endParaRPr>
          </a:p>
        </p:txBody>
      </p:sp>
      <p:sp>
        <p:nvSpPr>
          <p:cNvPr id="32" name="Nuoli vasemmalle ja oikealle 31"/>
          <p:cNvSpPr/>
          <p:nvPr/>
        </p:nvSpPr>
        <p:spPr>
          <a:xfrm>
            <a:off x="4899840" y="2042974"/>
            <a:ext cx="924633" cy="1627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013">
              <a:solidFill>
                <a:prstClr val="white"/>
              </a:solidFill>
            </a:endParaRPr>
          </a:p>
        </p:txBody>
      </p:sp>
      <p:sp>
        <p:nvSpPr>
          <p:cNvPr id="33" name="Nuoli vasemmalle ja oikealle 32"/>
          <p:cNvSpPr/>
          <p:nvPr/>
        </p:nvSpPr>
        <p:spPr>
          <a:xfrm rot="4732297">
            <a:off x="4400558" y="2668400"/>
            <a:ext cx="424196" cy="1643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013">
              <a:solidFill>
                <a:prstClr val="white"/>
              </a:solidFill>
            </a:endParaRPr>
          </a:p>
        </p:txBody>
      </p:sp>
      <p:sp>
        <p:nvSpPr>
          <p:cNvPr id="34" name="Nuoli vasemmalle ja oikealle 33"/>
          <p:cNvSpPr/>
          <p:nvPr/>
        </p:nvSpPr>
        <p:spPr>
          <a:xfrm rot="6082969">
            <a:off x="4399706" y="3848992"/>
            <a:ext cx="424196" cy="1643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013">
              <a:solidFill>
                <a:prstClr val="white"/>
              </a:solidFill>
            </a:endParaRPr>
          </a:p>
        </p:txBody>
      </p:sp>
      <p:sp>
        <p:nvSpPr>
          <p:cNvPr id="35" name="Nuoli vasemmalle ja oikealle 34"/>
          <p:cNvSpPr/>
          <p:nvPr/>
        </p:nvSpPr>
        <p:spPr>
          <a:xfrm>
            <a:off x="5899624" y="2968714"/>
            <a:ext cx="424196" cy="1643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013">
              <a:solidFill>
                <a:prstClr val="white"/>
              </a:solidFill>
            </a:endParaRPr>
          </a:p>
        </p:txBody>
      </p:sp>
      <p:sp>
        <p:nvSpPr>
          <p:cNvPr id="36" name="Nuoli vasemmalle ja oikealle 35"/>
          <p:cNvSpPr/>
          <p:nvPr/>
        </p:nvSpPr>
        <p:spPr>
          <a:xfrm>
            <a:off x="5899624" y="3213670"/>
            <a:ext cx="424196" cy="1643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013">
              <a:solidFill>
                <a:prstClr val="white"/>
              </a:solidFill>
            </a:endParaRPr>
          </a:p>
        </p:txBody>
      </p:sp>
      <p:sp>
        <p:nvSpPr>
          <p:cNvPr id="37" name="Nuoli vasemmalle ja oikealle 36"/>
          <p:cNvSpPr/>
          <p:nvPr/>
        </p:nvSpPr>
        <p:spPr>
          <a:xfrm>
            <a:off x="5334357" y="4474011"/>
            <a:ext cx="989464" cy="1813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013">
              <a:solidFill>
                <a:prstClr val="white"/>
              </a:solidFill>
            </a:endParaRPr>
          </a:p>
        </p:txBody>
      </p:sp>
      <p:pic>
        <p:nvPicPr>
          <p:cNvPr id="39" name="Kuva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186" y="2205682"/>
            <a:ext cx="500449" cy="243552"/>
          </a:xfrm>
          <a:prstGeom prst="rect">
            <a:avLst/>
          </a:prstGeom>
        </p:spPr>
      </p:pic>
      <p:sp>
        <p:nvSpPr>
          <p:cNvPr id="40" name="Tekstiruutu 39"/>
          <p:cNvSpPr txBox="1"/>
          <p:nvPr/>
        </p:nvSpPr>
        <p:spPr>
          <a:xfrm>
            <a:off x="6929980" y="1671219"/>
            <a:ext cx="1063430" cy="715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1013" dirty="0" err="1" smtClean="0">
                <a:solidFill>
                  <a:prstClr val="white"/>
                </a:solidFill>
              </a:rPr>
              <a:t>Standardised</a:t>
            </a:r>
            <a:r>
              <a:rPr lang="fi-FI" sz="1013" dirty="0" smtClean="0">
                <a:solidFill>
                  <a:prstClr val="white"/>
                </a:solidFill>
              </a:rPr>
              <a:t> data and </a:t>
            </a:r>
            <a:r>
              <a:rPr lang="fi-FI" sz="1013" dirty="0" err="1" smtClean="0">
                <a:solidFill>
                  <a:prstClr val="white"/>
                </a:solidFill>
              </a:rPr>
              <a:t>application</a:t>
            </a:r>
            <a:r>
              <a:rPr lang="fi-FI" sz="1013" dirty="0" smtClean="0">
                <a:solidFill>
                  <a:prstClr val="white"/>
                </a:solidFill>
              </a:rPr>
              <a:t> </a:t>
            </a:r>
            <a:r>
              <a:rPr lang="fi-FI" sz="1013" dirty="0" err="1" smtClean="0">
                <a:solidFill>
                  <a:prstClr val="white"/>
                </a:solidFill>
              </a:rPr>
              <a:t>interface</a:t>
            </a:r>
            <a:endParaRPr lang="fi-FI" sz="1013" dirty="0">
              <a:solidFill>
                <a:prstClr val="white"/>
              </a:solidFill>
            </a:endParaRPr>
          </a:p>
        </p:txBody>
      </p:sp>
      <p:sp>
        <p:nvSpPr>
          <p:cNvPr id="41" name="Tekstiruutu 40"/>
          <p:cNvSpPr txBox="1"/>
          <p:nvPr/>
        </p:nvSpPr>
        <p:spPr>
          <a:xfrm>
            <a:off x="1385448" y="1659915"/>
            <a:ext cx="726346" cy="40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1013" dirty="0" err="1" smtClean="0">
                <a:solidFill>
                  <a:prstClr val="white"/>
                </a:solidFill>
              </a:rPr>
              <a:t>Individual</a:t>
            </a:r>
            <a:r>
              <a:rPr lang="fi-FI" sz="1013" dirty="0" smtClean="0">
                <a:solidFill>
                  <a:prstClr val="white"/>
                </a:solidFill>
              </a:rPr>
              <a:t> </a:t>
            </a:r>
            <a:r>
              <a:rPr lang="fi-FI" sz="1013" dirty="0" err="1" smtClean="0">
                <a:solidFill>
                  <a:prstClr val="white"/>
                </a:solidFill>
              </a:rPr>
              <a:t>identifier</a:t>
            </a:r>
            <a:endParaRPr lang="fi-FI" sz="1013" dirty="0">
              <a:solidFill>
                <a:prstClr val="white"/>
              </a:solidFill>
            </a:endParaRPr>
          </a:p>
        </p:txBody>
      </p:sp>
      <p:sp>
        <p:nvSpPr>
          <p:cNvPr id="44" name="Tekstiruutu 43"/>
          <p:cNvSpPr txBox="1"/>
          <p:nvPr/>
        </p:nvSpPr>
        <p:spPr>
          <a:xfrm>
            <a:off x="4978111" y="2575196"/>
            <a:ext cx="770296" cy="404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1013" dirty="0" smtClean="0">
                <a:solidFill>
                  <a:prstClr val="white"/>
                </a:solidFill>
              </a:rPr>
              <a:t>Inventory </a:t>
            </a:r>
            <a:r>
              <a:rPr lang="fi-FI" sz="1013" dirty="0" err="1" smtClean="0">
                <a:solidFill>
                  <a:prstClr val="white"/>
                </a:solidFill>
              </a:rPr>
              <a:t>address</a:t>
            </a:r>
            <a:endParaRPr lang="fi-FI" sz="1013" dirty="0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4" y="192657"/>
            <a:ext cx="7886700" cy="1325563"/>
          </a:xfrm>
        </p:spPr>
        <p:txBody>
          <a:bodyPr>
            <a:normAutofit/>
          </a:bodyPr>
          <a:lstStyle/>
          <a:p>
            <a:r>
              <a:rPr lang="fi-FI" sz="5400" dirty="0" smtClean="0"/>
              <a:t>Thing2Data </a:t>
            </a:r>
            <a:r>
              <a:rPr lang="fi-FI" sz="5400" dirty="0" err="1" smtClean="0"/>
              <a:t>architecture</a:t>
            </a:r>
            <a:endParaRPr lang="fi-FI" sz="5400" dirty="0"/>
          </a:p>
        </p:txBody>
      </p:sp>
    </p:spTree>
    <p:extLst>
      <p:ext uri="{BB962C8B-B14F-4D97-AF65-F5344CB8AC3E}">
        <p14:creationId xmlns:p14="http://schemas.microsoft.com/office/powerpoint/2010/main" val="14247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yhmä 19"/>
          <p:cNvGrpSpPr/>
          <p:nvPr/>
        </p:nvGrpSpPr>
        <p:grpSpPr>
          <a:xfrm>
            <a:off x="3707904" y="1124744"/>
            <a:ext cx="2775822" cy="3024336"/>
            <a:chOff x="5868144" y="2492896"/>
            <a:chExt cx="2775822" cy="3024336"/>
          </a:xfrm>
        </p:grpSpPr>
        <p:sp>
          <p:nvSpPr>
            <p:cNvPr id="21" name="Pyöristetty suorakulmio 20"/>
            <p:cNvSpPr/>
            <p:nvPr/>
          </p:nvSpPr>
          <p:spPr>
            <a:xfrm>
              <a:off x="5868144" y="2492896"/>
              <a:ext cx="2775822" cy="302433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900" dirty="0" err="1" smtClean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2" name="Tekstiruutu 21"/>
            <p:cNvSpPr txBox="1"/>
            <p:nvPr/>
          </p:nvSpPr>
          <p:spPr>
            <a:xfrm>
              <a:off x="6643987" y="2708920"/>
              <a:ext cx="1224136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defTabSz="72000"/>
              <a:r>
                <a:rPr lang="fi-FI" dirty="0" err="1" smtClean="0">
                  <a:latin typeface="Lucida Console" pitchFamily="49" charset="0"/>
                </a:rPr>
                <a:t>Thing</a:t>
              </a:r>
              <a:r>
                <a:rPr lang="fi-FI" dirty="0" smtClean="0">
                  <a:latin typeface="Lucida Console" pitchFamily="49" charset="0"/>
                </a:rPr>
                <a:t> X</a:t>
              </a:r>
              <a:endParaRPr lang="fi-FI" dirty="0">
                <a:latin typeface="Lucida Console" pitchFamily="49" charset="0"/>
              </a:endParaRPr>
            </a:p>
          </p:txBody>
        </p:sp>
        <p:sp>
          <p:nvSpPr>
            <p:cNvPr id="23" name="Tekstiruutu 22"/>
            <p:cNvSpPr txBox="1"/>
            <p:nvPr/>
          </p:nvSpPr>
          <p:spPr>
            <a:xfrm>
              <a:off x="6643987" y="3898745"/>
              <a:ext cx="1224136" cy="92333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defTabSz="72000"/>
              <a:r>
                <a:rPr lang="fi-FI" dirty="0" err="1" smtClean="0">
                  <a:latin typeface="Lucida Console" pitchFamily="49" charset="0"/>
                </a:rPr>
                <a:t>Role</a:t>
              </a:r>
              <a:r>
                <a:rPr lang="fi-FI" dirty="0" smtClean="0">
                  <a:latin typeface="Lucida Console" pitchFamily="49" charset="0"/>
                </a:rPr>
                <a:t> </a:t>
              </a:r>
              <a:r>
                <a:rPr lang="fi-FI" dirty="0" err="1" smtClean="0">
                  <a:latin typeface="Lucida Console" pitchFamily="49" charset="0"/>
                </a:rPr>
                <a:t>access</a:t>
              </a:r>
              <a:r>
                <a:rPr lang="fi-FI" dirty="0" smtClean="0">
                  <a:latin typeface="Lucida Console" pitchFamily="49" charset="0"/>
                </a:rPr>
                <a:t> </a:t>
              </a:r>
              <a:r>
                <a:rPr lang="fi-FI" dirty="0" err="1" smtClean="0">
                  <a:latin typeface="Lucida Console" pitchFamily="49" charset="0"/>
                </a:rPr>
                <a:t>rights</a:t>
              </a:r>
              <a:endParaRPr lang="fi-FI" dirty="0">
                <a:latin typeface="Lucida Console" pitchFamily="49" charset="0"/>
              </a:endParaRPr>
            </a:p>
          </p:txBody>
        </p:sp>
        <p:sp>
          <p:nvSpPr>
            <p:cNvPr id="24" name="Tekstiruutu 23"/>
            <p:cNvSpPr txBox="1"/>
            <p:nvPr/>
          </p:nvSpPr>
          <p:spPr>
            <a:xfrm>
              <a:off x="6643987" y="3313413"/>
              <a:ext cx="1224136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defTabSz="72000"/>
              <a:r>
                <a:rPr lang="fi-FI" dirty="0" err="1" smtClean="0">
                  <a:latin typeface="Lucida Console" pitchFamily="49" charset="0"/>
                </a:rPr>
                <a:t>Roles</a:t>
              </a:r>
              <a:endParaRPr lang="fi-FI" dirty="0">
                <a:latin typeface="Lucida Console" pitchFamily="49" charset="0"/>
              </a:endParaRPr>
            </a:p>
          </p:txBody>
        </p:sp>
        <p:sp>
          <p:nvSpPr>
            <p:cNvPr id="25" name="Tekstiruutu 24"/>
            <p:cNvSpPr txBox="1"/>
            <p:nvPr/>
          </p:nvSpPr>
          <p:spPr>
            <a:xfrm>
              <a:off x="6463967" y="4984987"/>
              <a:ext cx="1584175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defTabSz="72000"/>
              <a:r>
                <a:rPr lang="fi-FI" dirty="0" err="1" smtClean="0">
                  <a:latin typeface="Lucida Console" pitchFamily="49" charset="0"/>
                </a:rPr>
                <a:t>Attributes</a:t>
              </a:r>
              <a:endParaRPr lang="fi-FI" dirty="0">
                <a:latin typeface="Lucida Console" pitchFamily="49" charset="0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Thing2Data </a:t>
            </a:r>
            <a:r>
              <a:rPr lang="fi-FI" dirty="0" err="1" smtClean="0"/>
              <a:t>rights</a:t>
            </a:r>
            <a:r>
              <a:rPr lang="fi-FI" dirty="0" smtClean="0"/>
              <a:t> &amp; </a:t>
            </a:r>
            <a:r>
              <a:rPr lang="fi-FI" dirty="0" err="1" smtClean="0"/>
              <a:t>roles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0000" y="836712"/>
            <a:ext cx="4752040" cy="5378371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/>
              <a:t>Thing</a:t>
            </a:r>
            <a:r>
              <a:rPr lang="fi-FI" dirty="0" smtClean="0"/>
              <a:t> X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a </a:t>
            </a:r>
            <a:r>
              <a:rPr lang="fi-FI" dirty="0" err="1" smtClean="0"/>
              <a:t>role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in </a:t>
            </a:r>
            <a:r>
              <a:rPr lang="fi-FI" dirty="0" err="1" smtClean="0"/>
              <a:t>Thing</a:t>
            </a:r>
            <a:r>
              <a:rPr lang="fi-FI" dirty="0" smtClean="0"/>
              <a:t> Y </a:t>
            </a:r>
            <a:r>
              <a:rPr lang="fi-FI" dirty="0" err="1" smtClean="0"/>
              <a:t>allowing</a:t>
            </a:r>
            <a:r>
              <a:rPr lang="fi-FI" dirty="0" smtClean="0"/>
              <a:t> it to</a:t>
            </a:r>
            <a:br>
              <a:rPr lang="fi-FI" dirty="0" smtClean="0"/>
            </a:br>
            <a:r>
              <a:rPr lang="fi-FI" dirty="0" err="1" smtClean="0"/>
              <a:t>access</a:t>
            </a:r>
            <a:r>
              <a:rPr lang="fi-FI" dirty="0" smtClean="0"/>
              <a:t> </a:t>
            </a:r>
            <a:r>
              <a:rPr lang="fi-FI" dirty="0" err="1" smtClean="0"/>
              <a:t>certain</a:t>
            </a:r>
            <a:r>
              <a:rPr lang="fi-FI" dirty="0" smtClean="0"/>
              <a:t> </a:t>
            </a:r>
            <a:r>
              <a:rPr lang="fi-FI" dirty="0" err="1" smtClean="0"/>
              <a:t>attributes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Thing</a:t>
            </a:r>
            <a:r>
              <a:rPr lang="fi-FI" dirty="0" smtClean="0"/>
              <a:t> Y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a </a:t>
            </a:r>
            <a:r>
              <a:rPr lang="fi-FI" dirty="0" err="1" smtClean="0"/>
              <a:t>role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in </a:t>
            </a:r>
            <a:r>
              <a:rPr lang="fi-FI" dirty="0" err="1" smtClean="0"/>
              <a:t>Thing</a:t>
            </a:r>
            <a:r>
              <a:rPr lang="fi-FI" dirty="0" smtClean="0"/>
              <a:t> Z </a:t>
            </a:r>
            <a:r>
              <a:rPr lang="fi-FI" dirty="0" err="1" smtClean="0"/>
              <a:t>allowing</a:t>
            </a:r>
            <a:r>
              <a:rPr lang="fi-FI" dirty="0" smtClean="0"/>
              <a:t> </a:t>
            </a:r>
            <a:r>
              <a:rPr lang="fi-FI" dirty="0" err="1" smtClean="0"/>
              <a:t>both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Thing</a:t>
            </a:r>
            <a:r>
              <a:rPr lang="fi-FI" dirty="0" smtClean="0"/>
              <a:t> X &amp; Y to </a:t>
            </a:r>
            <a:r>
              <a:rPr lang="fi-FI" dirty="0" err="1" smtClean="0"/>
              <a:t>access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attributes</a:t>
            </a:r>
            <a:r>
              <a:rPr lang="fi-FI" dirty="0" smtClean="0"/>
              <a:t> in Z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Thing2Data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a </a:t>
            </a:r>
            <a:r>
              <a:rPr lang="fi-FI" dirty="0" err="1" smtClean="0"/>
              <a:t>system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for </a:t>
            </a:r>
            <a:r>
              <a:rPr lang="fi-FI" dirty="0" err="1" smtClean="0"/>
              <a:t>service</a:t>
            </a:r>
            <a:r>
              <a:rPr lang="fi-FI" dirty="0" smtClean="0"/>
              <a:t> </a:t>
            </a:r>
            <a:r>
              <a:rPr lang="fi-FI" dirty="0" err="1" smtClean="0"/>
              <a:t>transactions</a:t>
            </a:r>
            <a:r>
              <a:rPr lang="fi-FI" dirty="0" smtClean="0"/>
              <a:t> </a:t>
            </a:r>
            <a:r>
              <a:rPr lang="fi-FI" dirty="0" err="1" smtClean="0"/>
              <a:t>allowing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Things</a:t>
            </a:r>
            <a:r>
              <a:rPr lang="fi-FI" dirty="0" smtClean="0"/>
              <a:t> to </a:t>
            </a:r>
            <a:r>
              <a:rPr lang="fi-FI" dirty="0" err="1" smtClean="0"/>
              <a:t>hide</a:t>
            </a:r>
            <a:r>
              <a:rPr lang="fi-FI" dirty="0" smtClean="0"/>
              <a:t> data and </a:t>
            </a:r>
            <a:r>
              <a:rPr lang="fi-FI" dirty="0" err="1" smtClean="0"/>
              <a:t>still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i.e. </a:t>
            </a:r>
            <a:r>
              <a:rPr lang="fi-FI" dirty="0" err="1" smtClean="0"/>
              <a:t>perform</a:t>
            </a:r>
            <a:r>
              <a:rPr lang="fi-FI" dirty="0" smtClean="0"/>
              <a:t> </a:t>
            </a:r>
            <a:r>
              <a:rPr lang="fi-FI" dirty="0" err="1" smtClean="0"/>
              <a:t>alarms</a:t>
            </a:r>
            <a:r>
              <a:rPr lang="fi-FI" dirty="0" smtClean="0"/>
              <a:t>, </a:t>
            </a:r>
            <a:r>
              <a:rPr lang="fi-FI" dirty="0" err="1" smtClean="0"/>
              <a:t>log</a:t>
            </a:r>
            <a:r>
              <a:rPr lang="fi-FI" dirty="0" smtClean="0"/>
              <a:t> </a:t>
            </a:r>
            <a:r>
              <a:rPr lang="fi-FI" dirty="0" err="1" smtClean="0"/>
              <a:t>services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required</a:t>
            </a:r>
            <a:r>
              <a:rPr lang="fi-FI" dirty="0" smtClean="0"/>
              <a:t> and </a:t>
            </a:r>
            <a:r>
              <a:rPr lang="fi-FI" dirty="0" err="1" smtClean="0"/>
              <a:t>performed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11</a:t>
            </a:fld>
            <a:endParaRPr lang="fi-FI" dirty="0">
              <a:solidFill>
                <a:prstClr val="black"/>
              </a:solidFill>
            </a:endParaRPr>
          </a:p>
        </p:txBody>
      </p:sp>
      <p:grpSp>
        <p:nvGrpSpPr>
          <p:cNvPr id="13" name="Ryhmä 12"/>
          <p:cNvGrpSpPr/>
          <p:nvPr/>
        </p:nvGrpSpPr>
        <p:grpSpPr>
          <a:xfrm>
            <a:off x="4901282" y="2225067"/>
            <a:ext cx="2775822" cy="3024336"/>
            <a:chOff x="5868144" y="2492896"/>
            <a:chExt cx="2775822" cy="3024336"/>
          </a:xfrm>
        </p:grpSpPr>
        <p:sp>
          <p:nvSpPr>
            <p:cNvPr id="9" name="Pyöristetty suorakulmio 8"/>
            <p:cNvSpPr/>
            <p:nvPr/>
          </p:nvSpPr>
          <p:spPr>
            <a:xfrm>
              <a:off x="5868144" y="2492896"/>
              <a:ext cx="2775822" cy="302433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900" dirty="0" err="1" smtClean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" name="Tekstiruutu 7"/>
            <p:cNvSpPr txBox="1"/>
            <p:nvPr/>
          </p:nvSpPr>
          <p:spPr>
            <a:xfrm>
              <a:off x="6643987" y="2708920"/>
              <a:ext cx="1224136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defTabSz="72000"/>
              <a:r>
                <a:rPr lang="fi-FI" dirty="0" err="1" smtClean="0">
                  <a:latin typeface="Lucida Console" pitchFamily="49" charset="0"/>
                </a:rPr>
                <a:t>Thing</a:t>
              </a:r>
              <a:r>
                <a:rPr lang="fi-FI" dirty="0" smtClean="0">
                  <a:latin typeface="Lucida Console" pitchFamily="49" charset="0"/>
                </a:rPr>
                <a:t> Y</a:t>
              </a:r>
              <a:endParaRPr lang="fi-FI" dirty="0">
                <a:latin typeface="Lucida Console" pitchFamily="49" charset="0"/>
              </a:endParaRPr>
            </a:p>
          </p:txBody>
        </p:sp>
        <p:sp>
          <p:nvSpPr>
            <p:cNvPr id="10" name="Tekstiruutu 9"/>
            <p:cNvSpPr txBox="1"/>
            <p:nvPr/>
          </p:nvSpPr>
          <p:spPr>
            <a:xfrm>
              <a:off x="6643987" y="3898745"/>
              <a:ext cx="1224136" cy="92333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defTabSz="72000"/>
              <a:r>
                <a:rPr lang="fi-FI" dirty="0" err="1" smtClean="0">
                  <a:latin typeface="Lucida Console" pitchFamily="49" charset="0"/>
                </a:rPr>
                <a:t>Role</a:t>
              </a:r>
              <a:r>
                <a:rPr lang="fi-FI" dirty="0" smtClean="0">
                  <a:latin typeface="Lucida Console" pitchFamily="49" charset="0"/>
                </a:rPr>
                <a:t> </a:t>
              </a:r>
              <a:r>
                <a:rPr lang="fi-FI" dirty="0" err="1" smtClean="0">
                  <a:latin typeface="Lucida Console" pitchFamily="49" charset="0"/>
                </a:rPr>
                <a:t>access</a:t>
              </a:r>
              <a:r>
                <a:rPr lang="fi-FI" dirty="0" smtClean="0">
                  <a:latin typeface="Lucida Console" pitchFamily="49" charset="0"/>
                </a:rPr>
                <a:t> </a:t>
              </a:r>
              <a:r>
                <a:rPr lang="fi-FI" dirty="0" err="1" smtClean="0">
                  <a:latin typeface="Lucida Console" pitchFamily="49" charset="0"/>
                </a:rPr>
                <a:t>rights</a:t>
              </a:r>
              <a:endParaRPr lang="fi-FI" dirty="0">
                <a:latin typeface="Lucida Console" pitchFamily="49" charset="0"/>
              </a:endParaRPr>
            </a:p>
          </p:txBody>
        </p:sp>
        <p:sp>
          <p:nvSpPr>
            <p:cNvPr id="11" name="Tekstiruutu 10"/>
            <p:cNvSpPr txBox="1"/>
            <p:nvPr/>
          </p:nvSpPr>
          <p:spPr>
            <a:xfrm>
              <a:off x="6643987" y="3313413"/>
              <a:ext cx="1224136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defTabSz="72000"/>
              <a:r>
                <a:rPr lang="fi-FI" dirty="0" err="1" smtClean="0">
                  <a:latin typeface="Lucida Console" pitchFamily="49" charset="0"/>
                </a:rPr>
                <a:t>Roles</a:t>
              </a:r>
              <a:endParaRPr lang="fi-FI" dirty="0">
                <a:latin typeface="Lucida Console" pitchFamily="49" charset="0"/>
              </a:endParaRPr>
            </a:p>
          </p:txBody>
        </p:sp>
        <p:sp>
          <p:nvSpPr>
            <p:cNvPr id="12" name="Tekstiruutu 11"/>
            <p:cNvSpPr txBox="1"/>
            <p:nvPr/>
          </p:nvSpPr>
          <p:spPr>
            <a:xfrm>
              <a:off x="6463967" y="4984987"/>
              <a:ext cx="1584175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defTabSz="72000"/>
              <a:r>
                <a:rPr lang="fi-FI" dirty="0" err="1" smtClean="0">
                  <a:latin typeface="Lucida Console" pitchFamily="49" charset="0"/>
                </a:rPr>
                <a:t>Attributes</a:t>
              </a:r>
              <a:endParaRPr lang="fi-FI" dirty="0">
                <a:latin typeface="Lucida Console" pitchFamily="49" charset="0"/>
              </a:endParaRPr>
            </a:p>
          </p:txBody>
        </p:sp>
      </p:grpSp>
      <p:grpSp>
        <p:nvGrpSpPr>
          <p:cNvPr id="14" name="Ryhmä 13"/>
          <p:cNvGrpSpPr/>
          <p:nvPr/>
        </p:nvGrpSpPr>
        <p:grpSpPr>
          <a:xfrm>
            <a:off x="6338536" y="3068960"/>
            <a:ext cx="2775822" cy="3024336"/>
            <a:chOff x="5868144" y="2492896"/>
            <a:chExt cx="2775822" cy="3024336"/>
          </a:xfrm>
        </p:grpSpPr>
        <p:sp>
          <p:nvSpPr>
            <p:cNvPr id="15" name="Pyöristetty suorakulmio 14"/>
            <p:cNvSpPr/>
            <p:nvPr/>
          </p:nvSpPr>
          <p:spPr>
            <a:xfrm>
              <a:off x="5868144" y="2492896"/>
              <a:ext cx="2775822" cy="302433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900" dirty="0" err="1" smtClean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6" name="Tekstiruutu 15"/>
            <p:cNvSpPr txBox="1"/>
            <p:nvPr/>
          </p:nvSpPr>
          <p:spPr>
            <a:xfrm>
              <a:off x="6643987" y="2708920"/>
              <a:ext cx="1224136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defTabSz="72000"/>
              <a:r>
                <a:rPr lang="fi-FI" dirty="0" err="1" smtClean="0">
                  <a:latin typeface="Lucida Console" pitchFamily="49" charset="0"/>
                </a:rPr>
                <a:t>Thing</a:t>
              </a:r>
              <a:r>
                <a:rPr lang="fi-FI" dirty="0" smtClean="0">
                  <a:latin typeface="Lucida Console" pitchFamily="49" charset="0"/>
                </a:rPr>
                <a:t> Z</a:t>
              </a:r>
              <a:endParaRPr lang="fi-FI" dirty="0">
                <a:latin typeface="Lucida Console" pitchFamily="49" charset="0"/>
              </a:endParaRPr>
            </a:p>
          </p:txBody>
        </p:sp>
        <p:sp>
          <p:nvSpPr>
            <p:cNvPr id="17" name="Tekstiruutu 16"/>
            <p:cNvSpPr txBox="1"/>
            <p:nvPr/>
          </p:nvSpPr>
          <p:spPr>
            <a:xfrm>
              <a:off x="6643987" y="3898745"/>
              <a:ext cx="1224136" cy="92333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defTabSz="72000"/>
              <a:r>
                <a:rPr lang="fi-FI" dirty="0" err="1" smtClean="0">
                  <a:latin typeface="Lucida Console" pitchFamily="49" charset="0"/>
                </a:rPr>
                <a:t>Role</a:t>
              </a:r>
              <a:r>
                <a:rPr lang="fi-FI" dirty="0" smtClean="0">
                  <a:latin typeface="Lucida Console" pitchFamily="49" charset="0"/>
                </a:rPr>
                <a:t> </a:t>
              </a:r>
              <a:r>
                <a:rPr lang="fi-FI" dirty="0" err="1" smtClean="0">
                  <a:latin typeface="Lucida Console" pitchFamily="49" charset="0"/>
                </a:rPr>
                <a:t>access</a:t>
              </a:r>
              <a:r>
                <a:rPr lang="fi-FI" dirty="0" smtClean="0">
                  <a:latin typeface="Lucida Console" pitchFamily="49" charset="0"/>
                </a:rPr>
                <a:t> </a:t>
              </a:r>
              <a:r>
                <a:rPr lang="fi-FI" dirty="0" err="1" smtClean="0">
                  <a:latin typeface="Lucida Console" pitchFamily="49" charset="0"/>
                </a:rPr>
                <a:t>rights</a:t>
              </a:r>
              <a:endParaRPr lang="fi-FI" dirty="0">
                <a:latin typeface="Lucida Console" pitchFamily="49" charset="0"/>
              </a:endParaRPr>
            </a:p>
          </p:txBody>
        </p:sp>
        <p:sp>
          <p:nvSpPr>
            <p:cNvPr id="18" name="Tekstiruutu 17"/>
            <p:cNvSpPr txBox="1"/>
            <p:nvPr/>
          </p:nvSpPr>
          <p:spPr>
            <a:xfrm>
              <a:off x="6643987" y="3313413"/>
              <a:ext cx="1224136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defTabSz="72000"/>
              <a:r>
                <a:rPr lang="fi-FI" dirty="0" err="1" smtClean="0">
                  <a:latin typeface="Lucida Console" pitchFamily="49" charset="0"/>
                </a:rPr>
                <a:t>Roles</a:t>
              </a:r>
              <a:endParaRPr lang="fi-FI" dirty="0">
                <a:latin typeface="Lucida Console" pitchFamily="49" charset="0"/>
              </a:endParaRPr>
            </a:p>
          </p:txBody>
        </p:sp>
        <p:sp>
          <p:nvSpPr>
            <p:cNvPr id="19" name="Tekstiruutu 18"/>
            <p:cNvSpPr txBox="1"/>
            <p:nvPr/>
          </p:nvSpPr>
          <p:spPr>
            <a:xfrm>
              <a:off x="6463967" y="4984987"/>
              <a:ext cx="1584175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defTabSz="72000"/>
              <a:r>
                <a:rPr lang="fi-FI" dirty="0" err="1" smtClean="0">
                  <a:latin typeface="Lucida Console" pitchFamily="49" charset="0"/>
                </a:rPr>
                <a:t>Attributes</a:t>
              </a:r>
              <a:endParaRPr lang="fi-FI" dirty="0">
                <a:latin typeface="Lucida Console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344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Interaction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Thing2Data </a:t>
            </a:r>
            <a:r>
              <a:rPr lang="fi-FI" dirty="0" err="1" smtClean="0"/>
              <a:t>servers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Server API is open and </a:t>
            </a:r>
            <a:r>
              <a:rPr lang="fi-FI" dirty="0" err="1" smtClean="0"/>
              <a:t>anyone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set </a:t>
            </a:r>
            <a:r>
              <a:rPr lang="fi-FI" dirty="0" err="1" smtClean="0"/>
              <a:t>up</a:t>
            </a:r>
            <a:r>
              <a:rPr lang="fi-FI" dirty="0" smtClean="0"/>
              <a:t> a Thing2Data </a:t>
            </a:r>
            <a:r>
              <a:rPr lang="fi-FI" dirty="0" err="1" smtClean="0"/>
              <a:t>server</a:t>
            </a:r>
            <a:endParaRPr lang="fi-FI" dirty="0" smtClean="0"/>
          </a:p>
          <a:p>
            <a:r>
              <a:rPr lang="fi-FI" dirty="0" err="1" smtClean="0"/>
              <a:t>Things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moved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Thing2Data </a:t>
            </a:r>
            <a:r>
              <a:rPr lang="fi-FI" dirty="0" err="1" smtClean="0"/>
              <a:t>server</a:t>
            </a:r>
            <a:r>
              <a:rPr lang="fi-FI" dirty="0" smtClean="0"/>
              <a:t> to </a:t>
            </a:r>
            <a:r>
              <a:rPr lang="fi-FI" dirty="0" err="1" smtClean="0"/>
              <a:t>another</a:t>
            </a:r>
            <a:endParaRPr lang="fi-FI" dirty="0" smtClean="0"/>
          </a:p>
          <a:p>
            <a:r>
              <a:rPr lang="fi-FI" dirty="0" err="1" smtClean="0"/>
              <a:t>ID’s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issued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any</a:t>
            </a:r>
            <a:r>
              <a:rPr lang="fi-FI" dirty="0" smtClean="0"/>
              <a:t> Thing2Data </a:t>
            </a:r>
            <a:r>
              <a:rPr lang="fi-FI" dirty="0" err="1" smtClean="0"/>
              <a:t>server</a:t>
            </a:r>
            <a:endParaRPr lang="fi-FI" dirty="0"/>
          </a:p>
          <a:p>
            <a:r>
              <a:rPr lang="fi-FI" dirty="0" err="1" smtClean="0"/>
              <a:t>ID’s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published</a:t>
            </a:r>
            <a:r>
              <a:rPr lang="fi-FI" dirty="0" smtClean="0"/>
              <a:t> to </a:t>
            </a:r>
            <a:r>
              <a:rPr lang="fi-FI" dirty="0" err="1" smtClean="0"/>
              <a:t>become</a:t>
            </a:r>
            <a:r>
              <a:rPr lang="fi-FI" dirty="0" smtClean="0"/>
              <a:t> </a:t>
            </a:r>
            <a:r>
              <a:rPr lang="fi-FI" dirty="0" err="1" smtClean="0"/>
              <a:t>universal</a:t>
            </a:r>
            <a:r>
              <a:rPr lang="fi-FI" dirty="0" smtClean="0"/>
              <a:t> </a:t>
            </a:r>
            <a:r>
              <a:rPr lang="fi-FI" dirty="0" err="1" smtClean="0"/>
              <a:t>through</a:t>
            </a:r>
            <a:r>
              <a:rPr lang="fi-FI" dirty="0" smtClean="0"/>
              <a:t> </a:t>
            </a:r>
            <a:r>
              <a:rPr lang="fi-FI" dirty="0" err="1" smtClean="0"/>
              <a:t>Blockchain</a:t>
            </a:r>
            <a:endParaRPr lang="fi-FI" dirty="0" smtClean="0"/>
          </a:p>
          <a:p>
            <a:r>
              <a:rPr lang="fi-FI" dirty="0" smtClean="0"/>
              <a:t>Access </a:t>
            </a:r>
            <a:r>
              <a:rPr lang="fi-FI" dirty="0" err="1" smtClean="0"/>
              <a:t>rights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span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things</a:t>
            </a:r>
            <a:r>
              <a:rPr lang="fi-FI" dirty="0" smtClean="0"/>
              <a:t> in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inventory</a:t>
            </a:r>
            <a:r>
              <a:rPr lang="fi-FI" dirty="0" smtClean="0"/>
              <a:t> to </a:t>
            </a:r>
            <a:r>
              <a:rPr lang="fi-FI" dirty="0" err="1" smtClean="0"/>
              <a:t>another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Thing2Data </a:t>
            </a:r>
            <a:r>
              <a:rPr lang="fi-FI" dirty="0" err="1" smtClean="0"/>
              <a:t>solves</a:t>
            </a:r>
            <a:r>
              <a:rPr lang="fi-FI" dirty="0" smtClean="0"/>
              <a:t> </a:t>
            </a:r>
            <a:r>
              <a:rPr lang="fi-FI" dirty="0" err="1" smtClean="0"/>
              <a:t>several</a:t>
            </a:r>
            <a:r>
              <a:rPr lang="fi-FI" dirty="0" smtClean="0"/>
              <a:t> </a:t>
            </a:r>
            <a:r>
              <a:rPr lang="fi-FI" dirty="0" err="1" smtClean="0"/>
              <a:t>problems</a:t>
            </a:r>
            <a:r>
              <a:rPr lang="fi-FI" dirty="0" smtClean="0"/>
              <a:t> in </a:t>
            </a:r>
            <a:r>
              <a:rPr lang="fi-FI" dirty="0" err="1" smtClean="0"/>
              <a:t>MyData</a:t>
            </a:r>
            <a:r>
              <a:rPr lang="fi-FI" dirty="0" smtClean="0"/>
              <a:t> </a:t>
            </a:r>
            <a:r>
              <a:rPr lang="fi-FI" dirty="0" err="1" smtClean="0"/>
              <a:t>applications</a:t>
            </a:r>
            <a:endParaRPr lang="fi-FI" dirty="0" smtClean="0"/>
          </a:p>
          <a:p>
            <a:pPr lvl="1"/>
            <a:r>
              <a:rPr lang="fi-FI" dirty="0" err="1" smtClean="0"/>
              <a:t>Independency</a:t>
            </a:r>
            <a:r>
              <a:rPr lang="fi-FI" dirty="0" smtClean="0"/>
              <a:t> of </a:t>
            </a:r>
            <a:r>
              <a:rPr lang="fi-FI" dirty="0" err="1" smtClean="0"/>
              <a:t>trusted</a:t>
            </a:r>
            <a:r>
              <a:rPr lang="fi-FI" dirty="0" smtClean="0"/>
              <a:t> 3rd party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service</a:t>
            </a:r>
            <a:r>
              <a:rPr lang="fi-FI" dirty="0" smtClean="0"/>
              <a:t> </a:t>
            </a:r>
            <a:r>
              <a:rPr lang="fi-FI" dirty="0" err="1" smtClean="0"/>
              <a:t>provider</a:t>
            </a:r>
            <a:endParaRPr lang="fi-FI" dirty="0" smtClean="0"/>
          </a:p>
          <a:p>
            <a:pPr lvl="1"/>
            <a:r>
              <a:rPr lang="fi-FI" dirty="0" err="1" smtClean="0"/>
              <a:t>Structure</a:t>
            </a:r>
            <a:r>
              <a:rPr lang="fi-FI" dirty="0" smtClean="0"/>
              <a:t> of data and </a:t>
            </a:r>
            <a:r>
              <a:rPr lang="fi-FI" dirty="0" err="1" smtClean="0"/>
              <a:t>access</a:t>
            </a:r>
            <a:r>
              <a:rPr lang="fi-FI" dirty="0" smtClean="0"/>
              <a:t> </a:t>
            </a:r>
            <a:r>
              <a:rPr lang="fi-FI" dirty="0" err="1" smtClean="0"/>
              <a:t>rights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dyadic</a:t>
            </a:r>
            <a:r>
              <a:rPr lang="fi-FI" dirty="0" smtClean="0"/>
              <a:t> </a:t>
            </a:r>
            <a:r>
              <a:rPr lang="fi-FI" dirty="0" err="1" smtClean="0"/>
              <a:t>transactions</a:t>
            </a:r>
            <a:endParaRPr lang="fi-FI" dirty="0" smtClean="0"/>
          </a:p>
          <a:p>
            <a:pPr lvl="1"/>
            <a:r>
              <a:rPr lang="fi-FI" dirty="0" err="1" smtClean="0"/>
              <a:t>Logging</a:t>
            </a:r>
            <a:r>
              <a:rPr lang="fi-FI" dirty="0" smtClean="0"/>
              <a:t>, </a:t>
            </a:r>
            <a:r>
              <a:rPr lang="fi-FI" dirty="0" err="1" smtClean="0"/>
              <a:t>security</a:t>
            </a:r>
            <a:r>
              <a:rPr lang="fi-FI" dirty="0" smtClean="0"/>
              <a:t> and </a:t>
            </a:r>
            <a:r>
              <a:rPr lang="fi-FI" dirty="0" err="1" smtClean="0"/>
              <a:t>trust</a:t>
            </a:r>
            <a:endParaRPr lang="fi-FI" dirty="0" smtClean="0"/>
          </a:p>
          <a:p>
            <a:pPr lvl="1"/>
            <a:r>
              <a:rPr lang="fi-FI" dirty="0" err="1" smtClean="0"/>
              <a:t>Structure</a:t>
            </a:r>
            <a:r>
              <a:rPr lang="fi-FI" dirty="0" smtClean="0"/>
              <a:t> of </a:t>
            </a:r>
            <a:r>
              <a:rPr lang="fi-FI" dirty="0" err="1" smtClean="0"/>
              <a:t>generic</a:t>
            </a:r>
            <a:r>
              <a:rPr lang="fi-FI" dirty="0" smtClean="0"/>
              <a:t> </a:t>
            </a:r>
            <a:r>
              <a:rPr lang="fi-FI" dirty="0" err="1" smtClean="0"/>
              <a:t>thing-related</a:t>
            </a:r>
            <a:r>
              <a:rPr lang="fi-FI" dirty="0" smtClean="0"/>
              <a:t> &amp; </a:t>
            </a:r>
            <a:r>
              <a:rPr lang="fi-FI" dirty="0" err="1" smtClean="0"/>
              <a:t>service</a:t>
            </a:r>
            <a:r>
              <a:rPr lang="fi-FI" dirty="0" smtClean="0"/>
              <a:t> </a:t>
            </a:r>
            <a:r>
              <a:rPr lang="fi-FI" dirty="0" err="1" smtClean="0"/>
              <a:t>related</a:t>
            </a:r>
            <a:r>
              <a:rPr lang="fi-FI" dirty="0" smtClean="0"/>
              <a:t> </a:t>
            </a:r>
            <a:r>
              <a:rPr lang="fi-FI" dirty="0" err="1" smtClean="0"/>
              <a:t>MyData</a:t>
            </a:r>
            <a:endParaRPr lang="fi-FI" dirty="0" smtClean="0"/>
          </a:p>
          <a:p>
            <a:pPr lvl="1"/>
            <a:r>
              <a:rPr lang="fi-FI" dirty="0" smtClean="0"/>
              <a:t>Application </a:t>
            </a:r>
            <a:r>
              <a:rPr lang="fi-FI" dirty="0" err="1" smtClean="0"/>
              <a:t>interface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>
                <a:solidFill>
                  <a:prstClr val="black"/>
                </a:solidFill>
              </a:rPr>
              <a:pPr/>
              <a:t>12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1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gray">
          <a:xfrm>
            <a:off x="4359729" y="1747746"/>
            <a:ext cx="4441371" cy="3466190"/>
          </a:xfrm>
          <a:prstGeom prst="rect">
            <a:avLst/>
          </a:prstGeom>
          <a:ln w="28575">
            <a:solidFill>
              <a:schemeClr val="accent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SzPct val="90000"/>
            </a:pPr>
            <a:endParaRPr lang="en-GB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What are we talking about – what is IoT?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970352" y="2986613"/>
            <a:ext cx="3114675" cy="1819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i-FI" sz="1600" dirty="0" smtClean="0"/>
              <a:t>Industrial Internet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i-FI" sz="1600" dirty="0"/>
              <a:t>Internet of Things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i-FI" sz="1600" dirty="0"/>
              <a:t>Internet of </a:t>
            </a:r>
            <a:r>
              <a:rPr lang="fi-FI" sz="1600" dirty="0" err="1" smtClean="0"/>
              <a:t>Everything</a:t>
            </a: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895" y="1940608"/>
            <a:ext cx="4083037" cy="302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 bwMode="gray">
          <a:xfrm>
            <a:off x="462351" y="3109575"/>
            <a:ext cx="257969" cy="237104"/>
          </a:xfrm>
          <a:prstGeom prst="round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GB" sz="12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GB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gray">
          <a:xfrm>
            <a:off x="462351" y="3705842"/>
            <a:ext cx="257969" cy="237104"/>
          </a:xfrm>
          <a:prstGeom prst="round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GB" sz="12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GB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gray">
          <a:xfrm>
            <a:off x="462351" y="4256344"/>
            <a:ext cx="257969" cy="237104"/>
          </a:xfrm>
          <a:prstGeom prst="round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GB" sz="12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GB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350" y="4806213"/>
            <a:ext cx="3613151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fi-FI" sz="2000" b="1" dirty="0">
                <a:solidFill>
                  <a:schemeClr val="bg1"/>
                </a:solidFill>
              </a:rPr>
              <a:t>What has changed?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351" y="1747746"/>
            <a:ext cx="3613150" cy="115416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1600" b="1" dirty="0"/>
              <a:t>Devices have been connected to the Internet for a long time</a:t>
            </a:r>
            <a:r>
              <a:rPr lang="fi-FI" sz="1600" b="1" dirty="0" smtClean="0"/>
              <a:t>, term was M2M</a:t>
            </a:r>
          </a:p>
          <a:p>
            <a:pPr>
              <a:spcAft>
                <a:spcPts val="600"/>
              </a:spcAft>
            </a:pPr>
            <a:r>
              <a:rPr lang="fi-FI" sz="1600" b="1" dirty="0" smtClean="0"/>
              <a:t>Helsinki </a:t>
            </a:r>
            <a:r>
              <a:rPr lang="fi-FI" sz="1600" b="1" dirty="0"/>
              <a:t>Arena 2000 spinoff from the 1990s in the Figure– COBA by Lonix</a:t>
            </a:r>
          </a:p>
        </p:txBody>
      </p:sp>
    </p:spTree>
    <p:extLst>
      <p:ext uri="{BB962C8B-B14F-4D97-AF65-F5344CB8AC3E}">
        <p14:creationId xmlns:p14="http://schemas.microsoft.com/office/powerpoint/2010/main" val="2769101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28400"/>
            <a:ext cx="7056784" cy="1072800"/>
          </a:xfrm>
        </p:spPr>
        <p:txBody>
          <a:bodyPr>
            <a:normAutofit fontScale="90000"/>
          </a:bodyPr>
          <a:lstStyle/>
          <a:p>
            <a:r>
              <a:rPr dirty="0" smtClean="0"/>
              <a:t>The development of smart devices </a:t>
            </a:r>
            <a:r>
              <a:rPr lang="fi-FI" dirty="0" smtClean="0"/>
              <a:t>has </a:t>
            </a:r>
            <a:r>
              <a:rPr dirty="0" err="1" smtClean="0"/>
              <a:t>becom</a:t>
            </a:r>
            <a:r>
              <a:rPr lang="fi-FI" dirty="0" smtClean="0"/>
              <a:t>e</a:t>
            </a:r>
            <a:r>
              <a:rPr dirty="0" smtClean="0"/>
              <a:t> common and </a:t>
            </a:r>
            <a:r>
              <a:rPr dirty="0" err="1" smtClean="0"/>
              <a:t>eas</a:t>
            </a:r>
            <a:r>
              <a:rPr lang="fi-FI" dirty="0" smtClean="0"/>
              <a:t>y!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251520" y="2348880"/>
            <a:ext cx="5616144" cy="352839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i-FI" sz="1600" b="1" dirty="0">
                <a:solidFill>
                  <a:schemeClr val="tx1">
                    <a:lumMod val="75000"/>
                  </a:schemeClr>
                </a:solidFill>
              </a:rPr>
              <a:t>A comparison of 36 microcontrollers</a:t>
            </a:r>
            <a:r>
              <a:rPr dirty="0"/>
              <a:t/>
            </a:r>
            <a:br>
              <a:rPr dirty="0"/>
            </a:br>
            <a:r>
              <a:rPr lang="fi-FI" sz="900" dirty="0">
                <a:solidFill>
                  <a:schemeClr val="tx1">
                    <a:lumMod val="75000"/>
                  </a:schemeClr>
                </a:solidFill>
                <a:hlinkClick r:id="rId3"/>
              </a:rPr>
              <a:t>http://makezine.com/magazine/make-36-boards/which-board-is-right-for-me/</a:t>
            </a:r>
            <a:endParaRPr lang="en-GB" sz="9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fi-FI" sz="1600" b="1" dirty="0">
                <a:solidFill>
                  <a:schemeClr val="tx1">
                    <a:lumMod val="75000"/>
                  </a:schemeClr>
                </a:solidFill>
              </a:rPr>
              <a:t>Raspberry Pi, Arduino, etc.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>
                    <a:lumMod val="75000"/>
                  </a:schemeClr>
                </a:solidFill>
              </a:rPr>
              <a:t>Partly open </a:t>
            </a:r>
            <a:r>
              <a:rPr lang="fi-FI" sz="1600" dirty="0" smtClean="0">
                <a:solidFill>
                  <a:schemeClr val="tx1">
                    <a:lumMod val="75000"/>
                  </a:schemeClr>
                </a:solidFill>
              </a:rPr>
              <a:t>source</a:t>
            </a:r>
            <a:endParaRPr lang="fi-FI" sz="16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fi-FI" sz="1600" dirty="0">
                <a:solidFill>
                  <a:schemeClr val="tx1">
                    <a:lumMod val="75000"/>
                  </a:schemeClr>
                </a:solidFill>
              </a:rPr>
              <a:t>good development tools</a:t>
            </a:r>
          </a:p>
          <a:p>
            <a:pPr lvl="1">
              <a:spcAft>
                <a:spcPts val="600"/>
              </a:spcAft>
            </a:pPr>
            <a:r>
              <a:rPr lang="fi-FI" sz="1600" dirty="0">
                <a:solidFill>
                  <a:schemeClr val="tx1">
                    <a:lumMod val="75000"/>
                  </a:schemeClr>
                </a:solidFill>
              </a:rPr>
              <a:t>Linux, Windows </a:t>
            </a:r>
            <a:r>
              <a:rPr lang="fi-FI" sz="1600" dirty="0" smtClean="0">
                <a:solidFill>
                  <a:schemeClr val="tx1">
                    <a:lumMod val="75000"/>
                  </a:schemeClr>
                </a:solidFill>
              </a:rPr>
              <a:t>10 available</a:t>
            </a:r>
            <a:endParaRPr lang="fi-FI" sz="16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spcAft>
                <a:spcPts val="1200"/>
              </a:spcAft>
            </a:pPr>
            <a:r>
              <a:rPr lang="fi-FI" sz="1600" dirty="0" smtClean="0">
                <a:solidFill>
                  <a:schemeClr val="tx1">
                    <a:lumMod val="75000"/>
                  </a:schemeClr>
                </a:solidFill>
              </a:rPr>
              <a:t>Widely available add ons:</a:t>
            </a:r>
            <a:br>
              <a:rPr lang="fi-FI" sz="16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fi-FI" sz="1600" dirty="0" smtClean="0">
                <a:solidFill>
                  <a:schemeClr val="tx1">
                    <a:lumMod val="75000"/>
                  </a:schemeClr>
                </a:solidFill>
              </a:rPr>
              <a:t>Wi-Fi</a:t>
            </a:r>
            <a:r>
              <a:rPr lang="fi-FI" sz="1600" dirty="0">
                <a:solidFill>
                  <a:schemeClr val="tx1">
                    <a:lumMod val="75000"/>
                  </a:schemeClr>
                </a:solidFill>
              </a:rPr>
              <a:t>, GPS, USB, etc. additional modules and </a:t>
            </a:r>
            <a:r>
              <a:rPr lang="fi-FI" sz="16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fi-FI" sz="16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fi-FI" sz="1600" dirty="0" smtClean="0">
                <a:solidFill>
                  <a:schemeClr val="tx1">
                    <a:lumMod val="75000"/>
                  </a:schemeClr>
                </a:solidFill>
              </a:rPr>
              <a:t>device controllers required for robotics</a:t>
            </a:r>
            <a:endParaRPr lang="fi-FI" sz="16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fi-FI" sz="1600" b="1" dirty="0" smtClean="0">
                <a:solidFill>
                  <a:schemeClr val="tx1">
                    <a:lumMod val="75000"/>
                  </a:schemeClr>
                </a:solidFill>
              </a:rPr>
              <a:t>The price level varies from a few euros to a few dozen euros</a:t>
            </a:r>
            <a:endParaRPr lang="en-GB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" name="Rounded Rectangle 9"/>
          <p:cNvSpPr/>
          <p:nvPr/>
        </p:nvSpPr>
        <p:spPr bwMode="gray">
          <a:xfrm>
            <a:off x="281600" y="2394389"/>
            <a:ext cx="257969" cy="237104"/>
          </a:xfrm>
          <a:prstGeom prst="round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GB" sz="12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GB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gray">
          <a:xfrm>
            <a:off x="279383" y="2996951"/>
            <a:ext cx="257969" cy="237104"/>
          </a:xfrm>
          <a:prstGeom prst="round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GB" sz="12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GB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gray">
          <a:xfrm>
            <a:off x="279382" y="5301207"/>
            <a:ext cx="257969" cy="237104"/>
          </a:xfrm>
          <a:prstGeom prst="round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GB" sz="12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GB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68" y="21541"/>
            <a:ext cx="2137332" cy="28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589387" y="3336789"/>
            <a:ext cx="3958246" cy="296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384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Other development </a:t>
            </a:r>
            <a:r>
              <a:rPr lang="fi-FI" dirty="0" smtClean="0"/>
              <a:t>speeding up</a:t>
            </a:r>
            <a:r>
              <a:rPr dirty="0" smtClean="0"/>
              <a:t> IoT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963"/>
            <a:ext cx="91440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69899" y="1497368"/>
            <a:ext cx="8128001" cy="3980820"/>
            <a:chOff x="562429" y="1124580"/>
            <a:chExt cx="9612085" cy="3549020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11" name="Group 10"/>
            <p:cNvGrpSpPr/>
            <p:nvPr/>
          </p:nvGrpSpPr>
          <p:grpSpPr>
            <a:xfrm>
              <a:off x="562429" y="1124580"/>
              <a:ext cx="9612085" cy="1631320"/>
              <a:chOff x="562429" y="1124580"/>
              <a:chExt cx="9612085" cy="1631320"/>
            </a:xfrm>
            <a:grpFill/>
          </p:grpSpPr>
          <p:sp>
            <p:nvSpPr>
              <p:cNvPr id="7" name="Rectangle 6"/>
              <p:cNvSpPr/>
              <p:nvPr/>
            </p:nvSpPr>
            <p:spPr bwMode="gray">
              <a:xfrm>
                <a:off x="562429" y="1124580"/>
                <a:ext cx="2220685" cy="1631320"/>
              </a:xfrm>
              <a:prstGeom prst="rect">
                <a:avLst/>
              </a:prstGeom>
              <a:grpFill/>
              <a:ln>
                <a:prstDash val="sysDot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SzPct val="90000"/>
                </a:pPr>
                <a:r>
                  <a:rPr lang="fi-FI" sz="1600" b="1" dirty="0"/>
                  <a:t>More and more devices and measuring equipment are online</a:t>
                </a:r>
                <a:endParaRPr lang="en-GB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gray">
              <a:xfrm>
                <a:off x="3026229" y="1124580"/>
                <a:ext cx="2220685" cy="1631320"/>
              </a:xfrm>
              <a:prstGeom prst="rect">
                <a:avLst/>
              </a:prstGeom>
              <a:grpFill/>
              <a:ln>
                <a:prstDash val="sysDot"/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SzPct val="90000"/>
                </a:pPr>
                <a:r>
                  <a:rPr lang="fi-FI" sz="1600" b="1" dirty="0" smtClean="0"/>
                  <a:t>Mobile devices contain an increasing number of sensors</a:t>
                </a:r>
                <a:r>
                  <a:rPr lang="fi-FI" sz="1600" b="1" dirty="0"/>
                  <a:t>, </a:t>
                </a:r>
                <a:r>
                  <a:t/>
                </a:r>
                <a:br/>
                <a:r>
                  <a:rPr lang="fi-FI" sz="1600" b="1" dirty="0" smtClean="0"/>
                  <a:t>crowdsourcing</a:t>
                </a:r>
                <a:endParaRPr lang="en-GB" sz="1600" b="1" dirty="0"/>
              </a:p>
            </p:txBody>
          </p:sp>
          <p:sp>
            <p:nvSpPr>
              <p:cNvPr id="9" name="Rectangle 8"/>
              <p:cNvSpPr/>
              <p:nvPr/>
            </p:nvSpPr>
            <p:spPr bwMode="gray">
              <a:xfrm>
                <a:off x="5490029" y="1124580"/>
                <a:ext cx="2220685" cy="1631320"/>
              </a:xfrm>
              <a:prstGeom prst="rect">
                <a:avLst/>
              </a:prstGeom>
              <a:grpFill/>
              <a:ln>
                <a:prstDash val="sysDot"/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SzPct val="90000"/>
                </a:pPr>
                <a:r>
                  <a:rPr lang="fi-FI" sz="1600" b="1" dirty="0"/>
                  <a:t>Service robotics is increasing rapidly</a:t>
                </a:r>
                <a:endParaRPr lang="en-GB" sz="1600" b="1" dirty="0"/>
              </a:p>
            </p:txBody>
          </p:sp>
          <p:sp>
            <p:nvSpPr>
              <p:cNvPr id="10" name="Rectangle 9"/>
              <p:cNvSpPr/>
              <p:nvPr/>
            </p:nvSpPr>
            <p:spPr bwMode="gray">
              <a:xfrm>
                <a:off x="7953829" y="1124580"/>
                <a:ext cx="2220685" cy="1631320"/>
              </a:xfrm>
              <a:prstGeom prst="rect">
                <a:avLst/>
              </a:prstGeom>
              <a:grpFill/>
              <a:ln>
                <a:prstDash val="sysDot"/>
                <a:headEnd/>
                <a:tailE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SzPct val="90000"/>
                </a:pPr>
                <a:r>
                  <a:rPr lang="fi-FI" sz="1600" b="1" dirty="0"/>
                  <a:t>Open data, especially</a:t>
                </a:r>
                <a:r>
                  <a:t/>
                </a:r>
                <a:br/>
                <a:r>
                  <a:rPr lang="fi-FI" sz="1600" b="1" dirty="0" smtClean="0"/>
                  <a:t>GIS data, is increasing</a:t>
                </a:r>
                <a:endParaRPr lang="en-GB" sz="1600" b="1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62429" y="3042280"/>
              <a:ext cx="9612085" cy="1631320"/>
              <a:chOff x="562429" y="1124580"/>
              <a:chExt cx="9612085" cy="1631320"/>
            </a:xfrm>
            <a:grpFill/>
          </p:grpSpPr>
          <p:sp>
            <p:nvSpPr>
              <p:cNvPr id="13" name="Rectangle 12"/>
              <p:cNvSpPr/>
              <p:nvPr/>
            </p:nvSpPr>
            <p:spPr bwMode="gray">
              <a:xfrm>
                <a:off x="562429" y="1124580"/>
                <a:ext cx="2220685" cy="1631320"/>
              </a:xfrm>
              <a:prstGeom prst="rect">
                <a:avLst/>
              </a:prstGeom>
              <a:grpFill/>
              <a:ln>
                <a:prstDash val="sysDot"/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SzPct val="90000"/>
                </a:pPr>
                <a:r>
                  <a:rPr lang="fi-FI" sz="1600" b="1" dirty="0"/>
                  <a:t>Big data, artificial intelligence and cloud services are becoming stronger</a:t>
                </a:r>
                <a:endParaRPr lang="en-GB" sz="1600" b="1" dirty="0"/>
              </a:p>
            </p:txBody>
          </p:sp>
          <p:sp>
            <p:nvSpPr>
              <p:cNvPr id="14" name="Rectangle 13"/>
              <p:cNvSpPr/>
              <p:nvPr/>
            </p:nvSpPr>
            <p:spPr bwMode="gray">
              <a:xfrm>
                <a:off x="3026229" y="1124580"/>
                <a:ext cx="2220685" cy="1631320"/>
              </a:xfrm>
              <a:prstGeom prst="rect">
                <a:avLst/>
              </a:prstGeom>
              <a:grpFill/>
              <a:ln>
                <a:prstDash val="sysDot"/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SzPct val="90000"/>
                </a:pPr>
                <a:r>
                  <a:rPr lang="fi-FI" sz="1600" b="1" dirty="0"/>
                  <a:t>The automation of logistics, heterogeneous containers 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 bwMode="gray">
              <a:xfrm>
                <a:off x="5490029" y="1124580"/>
                <a:ext cx="2220685" cy="1631320"/>
              </a:xfrm>
              <a:prstGeom prst="rect">
                <a:avLst/>
              </a:prstGeom>
              <a:grpFill/>
              <a:ln>
                <a:prstDash val="sysDot"/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SzPct val="90000"/>
                </a:pPr>
                <a:r>
                  <a:rPr lang="fi-FI" sz="1600" b="1" dirty="0"/>
                  <a:t>Changing devices into services, remote diagnostics</a:t>
                </a:r>
                <a:endParaRPr lang="en-GB" sz="1600" b="1" dirty="0"/>
              </a:p>
            </p:txBody>
          </p:sp>
          <p:sp>
            <p:nvSpPr>
              <p:cNvPr id="16" name="Rectangle 15"/>
              <p:cNvSpPr/>
              <p:nvPr/>
            </p:nvSpPr>
            <p:spPr bwMode="gray">
              <a:xfrm>
                <a:off x="7953829" y="1124580"/>
                <a:ext cx="2220685" cy="1631320"/>
              </a:xfrm>
              <a:prstGeom prst="rect">
                <a:avLst/>
              </a:prstGeom>
              <a:grpFill/>
              <a:ln>
                <a:prstDash val="sysDot"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63500" tIns="0" rIns="64800" bIns="0" rtlCol="0" anchor="ctr"/>
              <a:lstStyle/>
              <a:p>
                <a:pPr algn="ctr">
                  <a:spcBef>
                    <a:spcPct val="0"/>
                  </a:spcBef>
                  <a:buSzPct val="90000"/>
                </a:pPr>
                <a:r>
                  <a:rPr lang="fi-FI" sz="1600" b="1" dirty="0"/>
                  <a:t>The possibility of using information with smart devices has improved</a:t>
                </a:r>
                <a:endParaRPr lang="en-GB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6222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Example:Open</a:t>
            </a:r>
            <a:r>
              <a:rPr lang="fi-FI" dirty="0" smtClean="0"/>
              <a:t> </a:t>
            </a:r>
            <a:r>
              <a:rPr lang="fi-FI" dirty="0" err="1" smtClean="0"/>
              <a:t>logistics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Cars as delivery boxes (Volvo)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1357298"/>
            <a:ext cx="6264208" cy="4810265"/>
          </a:xfrm>
        </p:spPr>
        <p:txBody>
          <a:bodyPr/>
          <a:lstStyle/>
          <a:p>
            <a:r>
              <a:rPr lang="fi-FI" dirty="0" smtClean="0"/>
              <a:t>We could have a delivery box in every suburb in walking distance to every home – anyone could leave stuff there and pick it up with a predefined code</a:t>
            </a:r>
          </a:p>
          <a:p>
            <a:r>
              <a:rPr lang="fi-FI" dirty="0" smtClean="0"/>
              <a:t>If cars were delivery boxes and the courier had location data of the car and a temporary key to the trunc – it would be like Volvo&amp;DHL</a:t>
            </a:r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2" b="6815"/>
          <a:stretch/>
        </p:blipFill>
        <p:spPr bwMode="auto">
          <a:xfrm>
            <a:off x="4139952" y="4170398"/>
            <a:ext cx="5004048" cy="267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4" y="4255738"/>
            <a:ext cx="4145856" cy="26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8" t="13962" r="40295" b="17201"/>
          <a:stretch/>
        </p:blipFill>
        <p:spPr bwMode="auto">
          <a:xfrm>
            <a:off x="7236296" y="0"/>
            <a:ext cx="1907704" cy="395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2761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How </a:t>
            </a: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MyData</a:t>
            </a:r>
            <a:r>
              <a:rPr lang="fi-FI" dirty="0" smtClean="0"/>
              <a:t> </a:t>
            </a:r>
            <a:r>
              <a:rPr lang="fi-FI" dirty="0" err="1" smtClean="0"/>
              <a:t>relate</a:t>
            </a:r>
            <a:r>
              <a:rPr lang="fi-FI" dirty="0" smtClean="0"/>
              <a:t> to </a:t>
            </a:r>
            <a:r>
              <a:rPr lang="fi-FI" dirty="0" err="1" smtClean="0"/>
              <a:t>individual</a:t>
            </a:r>
            <a:r>
              <a:rPr lang="fi-FI" dirty="0" smtClean="0"/>
              <a:t> </a:t>
            </a:r>
            <a:r>
              <a:rPr lang="fi-FI" dirty="0" err="1" smtClean="0"/>
              <a:t>things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IoT</a:t>
            </a:r>
            <a:r>
              <a:rPr lang="fi-FI" dirty="0" smtClean="0"/>
              <a:t> </a:t>
            </a:r>
            <a:r>
              <a:rPr lang="fi-FI" dirty="0" err="1" smtClean="0"/>
              <a:t>originally</a:t>
            </a:r>
            <a:r>
              <a:rPr lang="fi-FI" dirty="0" smtClean="0"/>
              <a:t> </a:t>
            </a:r>
            <a:r>
              <a:rPr lang="fi-FI" dirty="0" err="1" smtClean="0"/>
              <a:t>didn’t</a:t>
            </a:r>
            <a:r>
              <a:rPr lang="fi-FI" dirty="0" smtClean="0"/>
              <a:t> </a:t>
            </a:r>
            <a:r>
              <a:rPr lang="fi-FI" dirty="0" err="1" smtClean="0"/>
              <a:t>mean</a:t>
            </a:r>
            <a:r>
              <a:rPr lang="fi-FI" dirty="0" smtClean="0"/>
              <a:t> </a:t>
            </a:r>
            <a:r>
              <a:rPr lang="fi-FI" dirty="0" err="1" smtClean="0"/>
              <a:t>devices</a:t>
            </a:r>
            <a:r>
              <a:rPr lang="fi-FI" dirty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communicate</a:t>
            </a:r>
            <a:r>
              <a:rPr lang="fi-FI" dirty="0" smtClean="0"/>
              <a:t> </a:t>
            </a:r>
            <a:r>
              <a:rPr lang="fi-FI" dirty="0" err="1" smtClean="0"/>
              <a:t>over</a:t>
            </a:r>
            <a:r>
              <a:rPr lang="fi-FI" dirty="0" smtClean="0"/>
              <a:t> internet</a:t>
            </a:r>
          </a:p>
          <a:p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individual</a:t>
            </a:r>
            <a:r>
              <a:rPr lang="fi-FI" dirty="0" smtClean="0"/>
              <a:t> </a:t>
            </a:r>
            <a:r>
              <a:rPr lang="fi-FI" dirty="0" err="1" smtClean="0"/>
              <a:t>things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identified</a:t>
            </a:r>
            <a:r>
              <a:rPr lang="fi-FI" dirty="0" smtClean="0"/>
              <a:t>, it </a:t>
            </a: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actually</a:t>
            </a:r>
            <a:r>
              <a:rPr lang="fi-FI" dirty="0" smtClean="0"/>
              <a:t> </a:t>
            </a:r>
            <a:r>
              <a:rPr lang="fi-FI" dirty="0" err="1" smtClean="0"/>
              <a:t>make</a:t>
            </a:r>
            <a:r>
              <a:rPr lang="fi-FI" dirty="0" smtClean="0"/>
              <a:t> </a:t>
            </a:r>
            <a:r>
              <a:rPr lang="fi-FI" dirty="0" err="1" smtClean="0"/>
              <a:t>difference</a:t>
            </a:r>
            <a:r>
              <a:rPr lang="fi-FI" dirty="0" smtClean="0"/>
              <a:t> </a:t>
            </a:r>
            <a:r>
              <a:rPr lang="fi-FI" dirty="0" err="1" smtClean="0"/>
              <a:t>whether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thing</a:t>
            </a:r>
            <a:r>
              <a:rPr lang="fi-FI" dirty="0" smtClean="0"/>
              <a:t> is </a:t>
            </a:r>
            <a:r>
              <a:rPr lang="fi-FI" dirty="0" err="1" smtClean="0"/>
              <a:t>connected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cellphone</a:t>
            </a:r>
            <a:r>
              <a:rPr lang="fi-FI" dirty="0" smtClean="0"/>
              <a:t> and </a:t>
            </a:r>
            <a:r>
              <a:rPr lang="fi-FI" dirty="0" err="1" smtClean="0"/>
              <a:t>whether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thing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software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cloud</a:t>
            </a:r>
            <a:endParaRPr lang="fi-FI" dirty="0" smtClean="0"/>
          </a:p>
          <a:p>
            <a:r>
              <a:rPr lang="fi-FI" dirty="0" smtClean="0"/>
              <a:t>I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talk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problems</a:t>
            </a:r>
            <a:r>
              <a:rPr lang="fi-FI" dirty="0" smtClean="0"/>
              <a:t> and </a:t>
            </a:r>
            <a:r>
              <a:rPr lang="fi-FI" dirty="0" err="1" smtClean="0"/>
              <a:t>solutions</a:t>
            </a:r>
            <a:r>
              <a:rPr lang="fi-FI" dirty="0" smtClean="0"/>
              <a:t> </a:t>
            </a:r>
            <a:r>
              <a:rPr lang="fi-FI" dirty="0" err="1" smtClean="0"/>
              <a:t>concerning</a:t>
            </a:r>
            <a:r>
              <a:rPr lang="fi-FI" dirty="0" smtClean="0"/>
              <a:t> </a:t>
            </a:r>
            <a:r>
              <a:rPr lang="fi-FI" dirty="0" err="1" smtClean="0"/>
              <a:t>MyData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there</a:t>
            </a:r>
            <a:r>
              <a:rPr lang="fi-FI" dirty="0" smtClean="0"/>
              <a:t> is data,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concerns</a:t>
            </a:r>
            <a:r>
              <a:rPr lang="fi-FI" dirty="0" smtClean="0"/>
              <a:t> </a:t>
            </a:r>
            <a:r>
              <a:rPr lang="fi-FI" dirty="0" err="1" smtClean="0"/>
              <a:t>individual</a:t>
            </a:r>
            <a:r>
              <a:rPr lang="fi-FI" dirty="0" smtClean="0"/>
              <a:t> </a:t>
            </a:r>
            <a:r>
              <a:rPr lang="fi-FI" dirty="0" err="1" smtClean="0"/>
              <a:t>things</a:t>
            </a:r>
            <a:endParaRPr lang="fi-FI" dirty="0" smtClean="0"/>
          </a:p>
          <a:p>
            <a:r>
              <a:rPr lang="fi-FI" dirty="0" err="1" smtClean="0"/>
              <a:t>Such</a:t>
            </a:r>
            <a:r>
              <a:rPr lang="fi-FI" dirty="0" smtClean="0"/>
              <a:t> </a:t>
            </a:r>
            <a:r>
              <a:rPr lang="fi-FI" dirty="0" err="1" smtClean="0"/>
              <a:t>MyData</a:t>
            </a:r>
            <a:r>
              <a:rPr lang="fi-FI" dirty="0" smtClean="0"/>
              <a:t> </a:t>
            </a:r>
            <a:r>
              <a:rPr lang="fi-FI" dirty="0" err="1" smtClean="0"/>
              <a:t>examples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easy</a:t>
            </a:r>
            <a:r>
              <a:rPr lang="fi-FI" dirty="0" smtClean="0"/>
              <a:t> </a:t>
            </a:r>
            <a:r>
              <a:rPr lang="fi-FI" dirty="0" err="1" smtClean="0"/>
              <a:t>where</a:t>
            </a:r>
            <a:r>
              <a:rPr lang="fi-FI" dirty="0" smtClean="0"/>
              <a:t> </a:t>
            </a:r>
            <a:r>
              <a:rPr lang="fi-FI" dirty="0" err="1" smtClean="0"/>
              <a:t>things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individualized</a:t>
            </a:r>
            <a:r>
              <a:rPr lang="fi-FI" dirty="0" smtClean="0"/>
              <a:t> and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part</a:t>
            </a:r>
            <a:r>
              <a:rPr lang="fi-FI" dirty="0" smtClean="0"/>
              <a:t> of </a:t>
            </a:r>
            <a:r>
              <a:rPr lang="fi-FI" dirty="0" err="1" smtClean="0"/>
              <a:t>mass</a:t>
            </a:r>
            <a:r>
              <a:rPr lang="fi-FI" dirty="0" smtClean="0"/>
              <a:t> data </a:t>
            </a:r>
            <a:r>
              <a:rPr lang="fi-FI" dirty="0" err="1" smtClean="0"/>
              <a:t>concerns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person</a:t>
            </a:r>
          </a:p>
          <a:p>
            <a:r>
              <a:rPr lang="fi-FI" dirty="0" smtClean="0"/>
              <a:t>Data on </a:t>
            </a:r>
            <a:r>
              <a:rPr lang="fi-FI" dirty="0" err="1" smtClean="0"/>
              <a:t>individual</a:t>
            </a:r>
            <a:r>
              <a:rPr lang="fi-FI" dirty="0" smtClean="0"/>
              <a:t> </a:t>
            </a:r>
            <a:r>
              <a:rPr lang="fi-FI" dirty="0" err="1" smtClean="0"/>
              <a:t>things</a:t>
            </a:r>
            <a:r>
              <a:rPr lang="fi-FI" dirty="0" smtClean="0"/>
              <a:t>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often</a:t>
            </a:r>
            <a:r>
              <a:rPr lang="fi-FI" dirty="0" smtClean="0"/>
              <a:t> </a:t>
            </a:r>
            <a:r>
              <a:rPr lang="fi-FI" dirty="0" err="1" smtClean="0"/>
              <a:t>relates</a:t>
            </a:r>
            <a:r>
              <a:rPr lang="fi-FI" dirty="0" smtClean="0"/>
              <a:t> to </a:t>
            </a:r>
            <a:r>
              <a:rPr lang="fi-FI" dirty="0" err="1" smtClean="0"/>
              <a:t>transactions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 in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roles</a:t>
            </a:r>
            <a:endParaRPr lang="fi-FI" dirty="0" smtClean="0"/>
          </a:p>
          <a:p>
            <a:r>
              <a:rPr lang="fi-FI" dirty="0" err="1" smtClean="0"/>
              <a:t>Several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 </a:t>
            </a:r>
            <a:r>
              <a:rPr lang="fi-FI" dirty="0" err="1" smtClean="0"/>
              <a:t>usually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right</a:t>
            </a:r>
            <a:r>
              <a:rPr lang="fi-FI" dirty="0" smtClean="0"/>
              <a:t> to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shared</a:t>
            </a:r>
            <a:r>
              <a:rPr lang="fi-FI" dirty="0" smtClean="0"/>
              <a:t> and </a:t>
            </a:r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private</a:t>
            </a:r>
            <a:r>
              <a:rPr lang="fi-FI" dirty="0" smtClean="0"/>
              <a:t> </a:t>
            </a:r>
            <a:r>
              <a:rPr lang="fi-FI" dirty="0" err="1" smtClean="0"/>
              <a:t>parts</a:t>
            </a:r>
            <a:r>
              <a:rPr lang="fi-FI" dirty="0" smtClean="0"/>
              <a:t> of data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may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produced</a:t>
            </a:r>
            <a:r>
              <a:rPr lang="fi-FI" dirty="0" smtClean="0"/>
              <a:t> </a:t>
            </a:r>
            <a:r>
              <a:rPr lang="fi-FI" dirty="0" err="1" smtClean="0"/>
              <a:t>real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ACFB-CB1E-424E-9D59-53D8A4F6F4AB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otsikko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68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" y="3789040"/>
            <a:ext cx="4091945" cy="306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Ecosystem architecture </a:t>
            </a:r>
            <a:r>
              <a:rPr lang="fi-FI" sz="2900" dirty="0" smtClean="0"/>
              <a:t>(</a:t>
            </a:r>
            <a:r>
              <a:rPr lang="fi-FI" sz="2800" dirty="0"/>
              <a:t>Traffic Data </a:t>
            </a:r>
            <a:r>
              <a:rPr lang="fi-FI" sz="2800" dirty="0" smtClean="0"/>
              <a:t>Visions, LiVi 42/2014</a:t>
            </a:r>
            <a:r>
              <a:rPr lang="fi-FI" sz="2900" dirty="0" smtClean="0"/>
              <a:t>)</a:t>
            </a:r>
            <a:endParaRPr lang="en-GB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92" y="1479948"/>
            <a:ext cx="3866368" cy="226667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i-FI" sz="1600" dirty="0"/>
              <a:t>Devices, objects and people have a unique identity in an ecosystem</a:t>
            </a:r>
          </a:p>
          <a:p>
            <a:pPr>
              <a:spcBef>
                <a:spcPts val="1800"/>
              </a:spcBef>
            </a:pPr>
            <a:r>
              <a:rPr lang="fi-FI" sz="1600" dirty="0"/>
              <a:t>The identity is either private or public, and it can easily be anonymised</a:t>
            </a:r>
          </a:p>
          <a:p>
            <a:pPr>
              <a:spcBef>
                <a:spcPts val="1800"/>
              </a:spcBef>
            </a:pPr>
            <a:r>
              <a:rPr lang="fi-FI" sz="1600" dirty="0"/>
              <a:t>The joint services of an ecosystem enable the exchange of information between applications</a:t>
            </a:r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10361" y="908720"/>
            <a:ext cx="85676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b="1" dirty="0"/>
              <a:t>Implementation in the Thing2Data </a:t>
            </a:r>
            <a:r>
              <a:rPr lang="fi-FI" b="1" dirty="0" smtClean="0"/>
              <a:t>project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 bwMode="gray">
          <a:xfrm>
            <a:off x="434491" y="1565533"/>
            <a:ext cx="257969" cy="237104"/>
          </a:xfrm>
          <a:prstGeom prst="round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GB" sz="12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GB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gray">
          <a:xfrm>
            <a:off x="410361" y="2197727"/>
            <a:ext cx="257969" cy="237104"/>
          </a:xfrm>
          <a:prstGeom prst="round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GB" sz="12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GB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gray">
          <a:xfrm>
            <a:off x="410361" y="2869188"/>
            <a:ext cx="257969" cy="237104"/>
          </a:xfrm>
          <a:prstGeom prst="roundRect">
            <a:avLst/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3500" tIns="0" rIns="64800" bIns="0" rtlCol="0" anchor="ctr"/>
          <a:lstStyle/>
          <a:p>
            <a:pPr algn="ctr">
              <a:spcBef>
                <a:spcPct val="0"/>
              </a:spcBef>
              <a:buClrTx/>
              <a:buSzPct val="90000"/>
            </a:pPr>
            <a:r>
              <a:rPr lang="en-GB" sz="12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GB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5592" y="2186786"/>
            <a:ext cx="3784600" cy="653457"/>
            <a:chOff x="381000" y="1943100"/>
            <a:chExt cx="4815284" cy="3022600"/>
          </a:xfrm>
        </p:grpSpPr>
        <p:cxnSp>
          <p:nvCxnSpPr>
            <p:cNvPr id="12" name="Straight Connector 11"/>
            <p:cNvCxnSpPr/>
            <p:nvPr/>
          </p:nvCxnSpPr>
          <p:spPr bwMode="gray">
            <a:xfrm>
              <a:off x="381000" y="1943100"/>
              <a:ext cx="4775200" cy="0"/>
            </a:xfrm>
            <a:prstGeom prst="line">
              <a:avLst/>
            </a:prstGeom>
            <a:ln>
              <a:prstDash val="dash"/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gray">
            <a:xfrm>
              <a:off x="421084" y="4965700"/>
              <a:ext cx="4775200" cy="0"/>
            </a:xfrm>
            <a:prstGeom prst="line">
              <a:avLst/>
            </a:prstGeom>
            <a:ln>
              <a:prstDash val="dash"/>
              <a:headEnd/>
              <a:tailEnd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664" y="1412776"/>
            <a:ext cx="5059985" cy="379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2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nfo.global.logica.com/tools/brand/cgi-look/cgiimages/PublishingImages/is000020988457_1200p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76" b="2576"/>
          <a:stretch/>
        </p:blipFill>
        <p:spPr bwMode="auto">
          <a:xfrm>
            <a:off x="511108" y="1038706"/>
            <a:ext cx="8162992" cy="516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The Internet of Things – a point of view to IoT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621288" y="1249791"/>
            <a:ext cx="3861812" cy="1734789"/>
            <a:chOff x="621288" y="1498723"/>
            <a:chExt cx="4131202" cy="1239053"/>
          </a:xfrm>
        </p:grpSpPr>
        <p:sp>
          <p:nvSpPr>
            <p:cNvPr id="5" name="Rectangle 4"/>
            <p:cNvSpPr/>
            <p:nvPr/>
          </p:nvSpPr>
          <p:spPr>
            <a:xfrm>
              <a:off x="621288" y="1498723"/>
              <a:ext cx="4131202" cy="477048"/>
            </a:xfrm>
            <a:prstGeom prst="rect">
              <a:avLst/>
            </a:prstGeom>
            <a:solidFill>
              <a:schemeClr val="accent1"/>
            </a:solidFill>
          </p:spPr>
          <p:txBody>
            <a:bodyPr lIns="182880" tIns="0" rIns="0" bIns="0" anchor="ctr">
              <a:normAutofit/>
            </a:bodyPr>
            <a:lstStyle/>
            <a:p>
              <a:pPr>
                <a:spcBef>
                  <a:spcPts val="500"/>
                </a:spcBef>
                <a:buClr>
                  <a:schemeClr val="accent1"/>
                </a:buClr>
                <a:buSzPct val="110000"/>
                <a:buFont typeface="Arial" pitchFamily="34" charset="0"/>
                <a:buNone/>
              </a:pPr>
              <a:r>
                <a:rPr lang="fi-FI" sz="1600" dirty="0">
                  <a:solidFill>
                    <a:schemeClr val="bg1"/>
                  </a:solidFill>
                  <a:latin typeface="Arial" pitchFamily="34" charset="0"/>
                </a:rPr>
                <a:t>Each object has a unique identity in the Thing2data cloud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21288" y="2033118"/>
              <a:ext cx="4131202" cy="704658"/>
            </a:xfrm>
            <a:prstGeom prst="rect">
              <a:avLst/>
            </a:prstGeom>
            <a:solidFill>
              <a:schemeClr val="tx2"/>
            </a:solidFill>
          </p:spPr>
          <p:txBody>
            <a:bodyPr lIns="182880" tIns="0" rIns="0" bIns="0" anchor="ctr">
              <a:noAutofit/>
            </a:bodyPr>
            <a:lstStyle/>
            <a:p>
              <a:pPr>
                <a:spcBef>
                  <a:spcPts val="500"/>
                </a:spcBef>
                <a:buClr>
                  <a:schemeClr val="accent1"/>
                </a:buClr>
                <a:buSzPct val="110000"/>
                <a:buFont typeface="Arial" pitchFamily="34" charset="0"/>
                <a:buNone/>
              </a:pPr>
              <a:r>
                <a:rPr lang="fi-FI" sz="1600" dirty="0">
                  <a:solidFill>
                    <a:schemeClr val="bg1"/>
                  </a:solidFill>
                  <a:latin typeface="Arial" pitchFamily="34" charset="0"/>
                </a:rPr>
                <a:t>This enables an enormous number of </a:t>
              </a:r>
              <a:r>
                <a:t/>
              </a:r>
              <a:br/>
              <a:r>
                <a:rPr lang="fi-FI" sz="1600" dirty="0" smtClean="0">
                  <a:solidFill>
                    <a:schemeClr val="bg1"/>
                  </a:solidFill>
                  <a:latin typeface="Arial" pitchFamily="34" charset="0"/>
                </a:rPr>
                <a:t>new services and devices, </a:t>
              </a:r>
              <a:r>
                <a:t/>
              </a:r>
              <a:br/>
              <a:r>
                <a:rPr lang="fi-FI" sz="1600" dirty="0" smtClean="0">
                  <a:solidFill>
                    <a:schemeClr val="bg1"/>
                  </a:solidFill>
                  <a:latin typeface="Arial" pitchFamily="34" charset="0"/>
                </a:rPr>
                <a:t>and the system will grow incrementally!</a:t>
              </a:r>
            </a:p>
          </p:txBody>
        </p:sp>
      </p:grpSp>
      <p:pic>
        <p:nvPicPr>
          <p:cNvPr id="12" name="Picture 14" descr="C:\Users\rlinturi\AppData\Local\Microsoft\Windows\Temporary Internet Files\Content.IE5\FA7SHJJ6\1356806_qr_code_reader_thumb_big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39" y="3517870"/>
            <a:ext cx="1937205" cy="121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7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Application visions</a:t>
            </a:r>
            <a:r>
              <a:rPr lang="fi-FI" dirty="0" smtClean="0"/>
              <a:t>: </a:t>
            </a:r>
            <a:r>
              <a:rPr dirty="0" smtClean="0"/>
              <a:t>Thing2Data</a:t>
            </a:r>
            <a:r>
              <a:rPr lang="fi-FI" dirty="0" smtClean="0"/>
              <a:t> – removes hassle!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3C56-E491-49B2-93F3-63532DF516B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4500" y="1470736"/>
            <a:ext cx="8293100" cy="16909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tx2"/>
              </a:buClr>
              <a:buFont typeface="+mj-lt"/>
              <a:buAutoNum type="arabicPeriod"/>
            </a:pPr>
            <a:r>
              <a:rPr lang="fi-FI" sz="1600" dirty="0" smtClean="0"/>
              <a:t>The cup is placed in the slot for outbound objects and you will be identified </a:t>
            </a:r>
            <a:br>
              <a:rPr lang="fi-FI" sz="1600" dirty="0" smtClean="0"/>
            </a:br>
            <a:r>
              <a:rPr lang="fi-FI" sz="1600" dirty="0" smtClean="0"/>
              <a:t>as the new owner of the cup in the Thing2Data information.</a:t>
            </a:r>
          </a:p>
          <a:p>
            <a:pPr marL="285750" indent="-285750">
              <a:buClr>
                <a:schemeClr val="tx2"/>
              </a:buClr>
              <a:buFont typeface="+mj-lt"/>
              <a:buAutoNum type="arabicPeriod"/>
            </a:pPr>
            <a:r>
              <a:rPr lang="fi-FI" sz="1600" dirty="0" smtClean="0"/>
              <a:t>Your MyData supplies the default delivery method, payment method, etc. for logistics. </a:t>
            </a:r>
            <a:br>
              <a:rPr lang="fi-FI" sz="1600" dirty="0" smtClean="0"/>
            </a:br>
            <a:r>
              <a:rPr lang="fi-FI" sz="1600" dirty="0" smtClean="0"/>
              <a:t>Consignment notes, address labels, receipts, etc. are all Thing2Data bits.</a:t>
            </a:r>
          </a:p>
          <a:p>
            <a:pPr marL="285750" indent="-285750">
              <a:buClr>
                <a:schemeClr val="tx2"/>
              </a:buClr>
              <a:buFont typeface="+mj-lt"/>
              <a:buAutoNum type="arabicPeriod"/>
            </a:pPr>
            <a:r>
              <a:rPr lang="fi-FI" sz="1600" dirty="0" smtClean="0"/>
              <a:t>Coffee machine will identify your cup and by default, prepare your coffee as you prefer it.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 bwMode="gray">
          <a:xfrm>
            <a:off x="469898" y="1113904"/>
            <a:ext cx="8267701" cy="356832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3500" tIns="0" rIns="64800" bIns="0" rtlCol="0" anchor="ctr"/>
          <a:lstStyle/>
          <a:p>
            <a:r>
              <a:rPr lang="fi-FI" sz="1600" b="1" dirty="0">
                <a:solidFill>
                  <a:schemeClr val="bg1"/>
                </a:solidFill>
              </a:rPr>
              <a:t>Imagine: you buy a coffee cup from an online store</a:t>
            </a:r>
          </a:p>
        </p:txBody>
      </p:sp>
      <p:sp>
        <p:nvSpPr>
          <p:cNvPr id="7" name="Rectangle 6"/>
          <p:cNvSpPr/>
          <p:nvPr/>
        </p:nvSpPr>
        <p:spPr bwMode="gray">
          <a:xfrm>
            <a:off x="469899" y="3215463"/>
            <a:ext cx="8267701" cy="356832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3500" tIns="0" rIns="64800" bIns="0" rtlCol="0" anchor="ctr"/>
          <a:lstStyle/>
          <a:p>
            <a:r>
              <a:rPr lang="fi-FI" sz="1600" b="1" dirty="0">
                <a:solidFill>
                  <a:schemeClr val="bg1"/>
                </a:solidFill>
              </a:rPr>
              <a:t>Imagine: a manufacturer notices a fault in a food product you have bought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4499" y="3651474"/>
            <a:ext cx="8293100" cy="10729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85750" indent="-28575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  <a:defRPr sz="16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dirty="0" smtClean="0"/>
              <a:t>The manufacturer marks an alarm in the Thing2Data information of the faulty batch of food products. The product you have bought informs you of the matter.</a:t>
            </a:r>
          </a:p>
          <a:p>
            <a:r>
              <a:rPr dirty="0" smtClean="0"/>
              <a:t>The manufacturer does not have to identify the buyer – data security is OK!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444499" y="4724400"/>
            <a:ext cx="8267701" cy="356832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3500" tIns="0" rIns="64800" bIns="0" rtlCol="0" anchor="ctr"/>
          <a:lstStyle/>
          <a:p>
            <a:r>
              <a:rPr lang="fi-FI" sz="1600" b="1" dirty="0">
                <a:solidFill>
                  <a:schemeClr val="bg1"/>
                </a:solidFill>
              </a:rPr>
              <a:t>Imagine: you order supplies for a building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4500" y="5176482"/>
            <a:ext cx="8293100" cy="10729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85750" indent="-28575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  <a:defRPr sz="16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457200" indent="-457200"/>
            <a:r>
              <a:rPr dirty="0" smtClean="0"/>
              <a:t>A CAD system submits a parts list as Thing2Data.</a:t>
            </a:r>
            <a:endParaRPr lang="en-GB" dirty="0"/>
          </a:p>
          <a:p>
            <a:pPr marL="457200" indent="-457200"/>
            <a:r>
              <a:rPr dirty="0" smtClean="0"/>
              <a:t>A supplier uses the orderer's identifiers as Thing2Data.</a:t>
            </a:r>
            <a:endParaRPr lang="en-GB" dirty="0"/>
          </a:p>
          <a:p>
            <a:pPr marL="457200" indent="-457200"/>
            <a:r>
              <a:rPr dirty="0" smtClean="0"/>
              <a:t>When the orderer receives the objects, ThingData includes all CAM/ERP data </a:t>
            </a:r>
            <a:r>
              <a:t/>
            </a:r>
            <a:br/>
            <a:r>
              <a:rPr dirty="0" smtClean="0"/>
              <a:t>for your own object logistics</a:t>
            </a:r>
          </a:p>
        </p:txBody>
      </p:sp>
    </p:spTree>
    <p:extLst>
      <p:ext uri="{BB962C8B-B14F-4D97-AF65-F5344CB8AC3E}">
        <p14:creationId xmlns:p14="http://schemas.microsoft.com/office/powerpoint/2010/main" val="30462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velto matsku">
  <a:themeElements>
    <a:clrScheme name="FC Sovelto matsku">
      <a:dk1>
        <a:sysClr val="windowText" lastClr="000000"/>
      </a:dk1>
      <a:lt1>
        <a:srgbClr val="FEFCF4"/>
      </a:lt1>
      <a:dk2>
        <a:srgbClr val="ED1C24"/>
      </a:dk2>
      <a:lt2>
        <a:srgbClr val="C6C8CA"/>
      </a:lt2>
      <a:accent1>
        <a:srgbClr val="C6C8CA"/>
      </a:accent1>
      <a:accent2>
        <a:srgbClr val="ED1C24"/>
      </a:accent2>
      <a:accent3>
        <a:srgbClr val="BCD02D"/>
      </a:accent3>
      <a:accent4>
        <a:srgbClr val="FFC000"/>
      </a:accent4>
      <a:accent5>
        <a:srgbClr val="00B0F0"/>
      </a:accent5>
      <a:accent6>
        <a:srgbClr val="808080"/>
      </a:accent6>
      <a:hlink>
        <a:srgbClr val="0000FF"/>
      </a:hlink>
      <a:folHlink>
        <a:srgbClr val="800080"/>
      </a:folHlink>
    </a:clrScheme>
    <a:fontScheme name="FC Sovelt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a:spPr>
      <a:bodyPr rtlCol="0" anchor="ctr"/>
      <a:lstStyle>
        <a:defPPr algn="ctr">
          <a:defRPr sz="1900" dirty="0" err="1" smtClean="0">
            <a:solidFill>
              <a:schemeClr val="accent4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2"/>
        </a:solidFill>
      </a:spPr>
      <a:bodyPr wrap="square" rtlCol="0">
        <a:spAutoFit/>
      </a:bodyPr>
      <a:lstStyle>
        <a:defPPr defTabSz="72000">
          <a:defRPr dirty="0">
            <a:latin typeface="Lucida Console" pitchFamily="49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518D5D8-D76F-454D-91B5-E6F6626C31B7}" vid="{146BDE6D-BD14-44E7-9149-4DEBC946C16B}"/>
    </a:ext>
  </a:extLst>
</a:theme>
</file>

<file path=ppt/theme/theme2.xml><?xml version="1.0" encoding="utf-8"?>
<a:theme xmlns:a="http://schemas.openxmlformats.org/drawingml/2006/main" name="DDDay 2012">
  <a:themeElements>
    <a:clrScheme name="Ratkaisija2009">
      <a:dk1>
        <a:sysClr val="windowText" lastClr="000000"/>
      </a:dk1>
      <a:lt1>
        <a:sysClr val="window" lastClr="FFFFFF"/>
      </a:lt1>
      <a:dk2>
        <a:srgbClr val="FF9600"/>
      </a:dk2>
      <a:lt2>
        <a:srgbClr val="929699"/>
      </a:lt2>
      <a:accent1>
        <a:srgbClr val="ED1C24"/>
      </a:accent1>
      <a:accent2>
        <a:srgbClr val="FF9600"/>
      </a:accent2>
      <a:accent3>
        <a:srgbClr val="39E801"/>
      </a:accent3>
      <a:accent4>
        <a:srgbClr val="FFC700"/>
      </a:accent4>
      <a:accent5>
        <a:srgbClr val="2BADFF"/>
      </a:accent5>
      <a:accent6>
        <a:srgbClr val="808080"/>
      </a:accent6>
      <a:hlink>
        <a:srgbClr val="000000"/>
      </a:hlink>
      <a:folHlink>
        <a:srgbClr val="2BA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ovelto matsku">
  <a:themeElements>
    <a:clrScheme name="FC Sovelto matsku">
      <a:dk1>
        <a:sysClr val="windowText" lastClr="000000"/>
      </a:dk1>
      <a:lt1>
        <a:srgbClr val="FEFCF4"/>
      </a:lt1>
      <a:dk2>
        <a:srgbClr val="ED1C24"/>
      </a:dk2>
      <a:lt2>
        <a:srgbClr val="C6C8CA"/>
      </a:lt2>
      <a:accent1>
        <a:srgbClr val="C6C8CA"/>
      </a:accent1>
      <a:accent2>
        <a:srgbClr val="ED1C24"/>
      </a:accent2>
      <a:accent3>
        <a:srgbClr val="BCD02D"/>
      </a:accent3>
      <a:accent4>
        <a:srgbClr val="FFC000"/>
      </a:accent4>
      <a:accent5>
        <a:srgbClr val="00B0F0"/>
      </a:accent5>
      <a:accent6>
        <a:srgbClr val="808080"/>
      </a:accent6>
      <a:hlink>
        <a:srgbClr val="0000FF"/>
      </a:hlink>
      <a:folHlink>
        <a:srgbClr val="800080"/>
      </a:folHlink>
    </a:clrScheme>
    <a:fontScheme name="FC Sovelt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a:spPr>
      <a:bodyPr rtlCol="0" anchor="ctr"/>
      <a:lstStyle>
        <a:defPPr algn="ctr">
          <a:defRPr sz="1900" dirty="0" err="1" smtClean="0">
            <a:solidFill>
              <a:schemeClr val="accent4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2"/>
        </a:solidFill>
      </a:spPr>
      <a:bodyPr wrap="square" rtlCol="0">
        <a:spAutoFit/>
      </a:bodyPr>
      <a:lstStyle>
        <a:defPPr defTabSz="72000">
          <a:defRPr dirty="0">
            <a:latin typeface="Lucida Console" pitchFamily="49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518D5D8-D76F-454D-91B5-E6F6626C31B7}" vid="{146BDE6D-BD14-44E7-9149-4DEBC946C16B}"/>
    </a:ext>
  </a:extLst>
</a:theme>
</file>

<file path=ppt/theme/theme4.xml><?xml version="1.0" encoding="utf-8"?>
<a:theme xmlns:a="http://schemas.openxmlformats.org/drawingml/2006/main" name="MJkurssit">
  <a:themeElements>
    <a:clrScheme name="sovelto">
      <a:dk1>
        <a:sysClr val="windowText" lastClr="000000"/>
      </a:dk1>
      <a:lt1>
        <a:sysClr val="window" lastClr="FFFFFF"/>
      </a:lt1>
      <a:dk2>
        <a:srgbClr val="FF9600"/>
      </a:dk2>
      <a:lt2>
        <a:srgbClr val="929699"/>
      </a:lt2>
      <a:accent1>
        <a:srgbClr val="929699"/>
      </a:accent1>
      <a:accent2>
        <a:srgbClr val="FF9600"/>
      </a:accent2>
      <a:accent3>
        <a:srgbClr val="39E801"/>
      </a:accent3>
      <a:accent4>
        <a:srgbClr val="FFC700"/>
      </a:accent4>
      <a:accent5>
        <a:srgbClr val="2BADFF"/>
      </a:accent5>
      <a:accent6>
        <a:srgbClr val="808080"/>
      </a:accent6>
      <a:hlink>
        <a:srgbClr val="000000"/>
      </a:hlink>
      <a:folHlink>
        <a:srgbClr val="2BA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ovelto matsku">
  <a:themeElements>
    <a:clrScheme name="FC Sovelto matsku">
      <a:dk1>
        <a:sysClr val="windowText" lastClr="000000"/>
      </a:dk1>
      <a:lt1>
        <a:srgbClr val="FEFCF4"/>
      </a:lt1>
      <a:dk2>
        <a:srgbClr val="ED1C24"/>
      </a:dk2>
      <a:lt2>
        <a:srgbClr val="C6C8CA"/>
      </a:lt2>
      <a:accent1>
        <a:srgbClr val="C6C8CA"/>
      </a:accent1>
      <a:accent2>
        <a:srgbClr val="ED1C24"/>
      </a:accent2>
      <a:accent3>
        <a:srgbClr val="BCD02D"/>
      </a:accent3>
      <a:accent4>
        <a:srgbClr val="FFC000"/>
      </a:accent4>
      <a:accent5>
        <a:srgbClr val="00B0F0"/>
      </a:accent5>
      <a:accent6>
        <a:srgbClr val="808080"/>
      </a:accent6>
      <a:hlink>
        <a:srgbClr val="0000FF"/>
      </a:hlink>
      <a:folHlink>
        <a:srgbClr val="800080"/>
      </a:folHlink>
    </a:clrScheme>
    <a:fontScheme name="FC Sovelt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a:spPr>
      <a:bodyPr rtlCol="0" anchor="ctr"/>
      <a:lstStyle>
        <a:defPPr algn="ctr">
          <a:defRPr sz="1900" dirty="0" err="1" smtClean="0">
            <a:solidFill>
              <a:schemeClr val="accent4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2"/>
        </a:solidFill>
      </a:spPr>
      <a:bodyPr wrap="square" rtlCol="0">
        <a:spAutoFit/>
      </a:bodyPr>
      <a:lstStyle>
        <a:defPPr defTabSz="72000">
          <a:defRPr dirty="0">
            <a:latin typeface="Lucida Console" pitchFamily="49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518D5D8-D76F-454D-91B5-E6F6626C31B7}" vid="{146BDE6D-BD14-44E7-9149-4DEBC946C16B}"/>
    </a:ext>
  </a:extLst>
</a:theme>
</file>

<file path=ppt/theme/theme6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FC Sovelto">
      <a:dk1>
        <a:sysClr val="windowText" lastClr="000000"/>
      </a:dk1>
      <a:lt1>
        <a:sysClr val="window" lastClr="FFFFFF"/>
      </a:lt1>
      <a:dk2>
        <a:srgbClr val="ED1C24"/>
      </a:dk2>
      <a:lt2>
        <a:srgbClr val="C6C8CA"/>
      </a:lt2>
      <a:accent1>
        <a:srgbClr val="C6C8CA"/>
      </a:accent1>
      <a:accent2>
        <a:srgbClr val="ED1C24"/>
      </a:accent2>
      <a:accent3>
        <a:srgbClr val="BCD02D"/>
      </a:accent3>
      <a:accent4>
        <a:srgbClr val="FFC000"/>
      </a:accent4>
      <a:accent5>
        <a:srgbClr val="00B0F0"/>
      </a:accent5>
      <a:accent6>
        <a:srgbClr val="808080"/>
      </a:accent6>
      <a:hlink>
        <a:srgbClr val="0000FF"/>
      </a:hlink>
      <a:folHlink>
        <a:srgbClr val="800080"/>
      </a:folHlink>
    </a:clrScheme>
    <a:fontScheme name="FC Sovelt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Sovelto matsku</Template>
  <TotalTime>6925</TotalTime>
  <Words>716</Words>
  <Application>Microsoft Office PowerPoint</Application>
  <PresentationFormat>Näytössä katseltava diaesitys (4:3)</PresentationFormat>
  <Paragraphs>124</Paragraphs>
  <Slides>12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Lucida Console</vt:lpstr>
      <vt:lpstr>Verdana</vt:lpstr>
      <vt:lpstr>Wingdings</vt:lpstr>
      <vt:lpstr>Sovelto matsku</vt:lpstr>
      <vt:lpstr>DDDay 2012</vt:lpstr>
      <vt:lpstr>1_Sovelto matsku</vt:lpstr>
      <vt:lpstr>MJkurssit</vt:lpstr>
      <vt:lpstr>2_Sovelto matsku</vt:lpstr>
      <vt:lpstr>Office-teema</vt:lpstr>
      <vt:lpstr>IoT &amp; Thing2Data,  MyData perspective</vt:lpstr>
      <vt:lpstr>What are we talking about – what is IoT?</vt:lpstr>
      <vt:lpstr>The development of smart devices has become common and easy!</vt:lpstr>
      <vt:lpstr>Other development speeding up IoT</vt:lpstr>
      <vt:lpstr>Example:Open logistics  Cars as delivery boxes (Volvo)</vt:lpstr>
      <vt:lpstr>How does MyData relate to individual things</vt:lpstr>
      <vt:lpstr>Ecosystem architecture (Traffic Data Visions, LiVi 42/2014)</vt:lpstr>
      <vt:lpstr>The Internet of Things – a point of view to IoT</vt:lpstr>
      <vt:lpstr>Application visions: Thing2Data – removes hassle!</vt:lpstr>
      <vt:lpstr>Thing2Data architecture</vt:lpstr>
      <vt:lpstr>Thing2Data rights &amp; roles</vt:lpstr>
      <vt:lpstr>Interaction between Thing2Data servers</vt:lpstr>
    </vt:vector>
  </TitlesOfParts>
  <Company>FC Sovelto Oyj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Robotisaatio ja tavaroiden internet</dc:title>
  <dc:creator>Risto Linturi</dc:creator>
  <cp:lastModifiedBy>Risto</cp:lastModifiedBy>
  <cp:revision>38</cp:revision>
  <dcterms:created xsi:type="dcterms:W3CDTF">2015-08-15T13:05:32Z</dcterms:created>
  <dcterms:modified xsi:type="dcterms:W3CDTF">2016-08-31T20:31:40Z</dcterms:modified>
</cp:coreProperties>
</file>