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304" r:id="rId3"/>
    <p:sldId id="318" r:id="rId4"/>
    <p:sldId id="312" r:id="rId5"/>
    <p:sldId id="313" r:id="rId6"/>
    <p:sldId id="316" r:id="rId7"/>
    <p:sldId id="317" r:id="rId8"/>
    <p:sldId id="298" r:id="rId9"/>
    <p:sldId id="314" r:id="rId10"/>
    <p:sldId id="280" r:id="rId11"/>
    <p:sldId id="307" r:id="rId12"/>
    <p:sldId id="315" r:id="rId13"/>
    <p:sldId id="303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3" autoAdjust="0"/>
    <p:restoredTop sz="86441"/>
  </p:normalViewPr>
  <p:slideViewPr>
    <p:cSldViewPr snapToGrid="0">
      <p:cViewPr>
        <p:scale>
          <a:sx n="76" d="100"/>
          <a:sy n="76" d="100"/>
        </p:scale>
        <p:origin x="1336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3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Bank &amp; </a:t>
            </a:r>
            <a:r>
              <a:rPr lang="fr-FR" dirty="0" err="1" smtClean="0"/>
              <a:t>insurance</a:t>
            </a:r>
            <a:r>
              <a:rPr lang="fr-FR" dirty="0" smtClean="0"/>
              <a:t> must </a:t>
            </a:r>
            <a:r>
              <a:rPr lang="fr-FR" dirty="0" err="1" smtClean="0"/>
              <a:t>provide</a:t>
            </a:r>
            <a:r>
              <a:rPr lang="fr-FR" dirty="0" smtClean="0"/>
              <a:t> more &amp; more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tailored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offer</a:t>
            </a:r>
            <a:r>
              <a:rPr lang="fr-FR" baseline="0" dirty="0" smtClean="0"/>
              <a:t> but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do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thhey</a:t>
            </a:r>
            <a:r>
              <a:rPr lang="fr-FR" baseline="0" dirty="0" smtClean="0"/>
              <a:t> must have </a:t>
            </a:r>
            <a:r>
              <a:rPr lang="fr-FR" baseline="0" dirty="0" err="1" smtClean="0"/>
              <a:t>customers</a:t>
            </a:r>
            <a:r>
              <a:rPr lang="fr-FR" baseline="0" dirty="0" smtClean="0"/>
              <a:t>’ </a:t>
            </a:r>
            <a:r>
              <a:rPr lang="fr-FR" baseline="0" dirty="0" err="1" smtClean="0"/>
              <a:t>accurate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being</a:t>
            </a:r>
            <a:r>
              <a:rPr lang="fr-FR" baseline="0" dirty="0" smtClean="0"/>
              <a:t> able to </a:t>
            </a:r>
            <a:r>
              <a:rPr lang="fr-FR" baseline="0" dirty="0" err="1" smtClean="0"/>
              <a:t>ensure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security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data. </a:t>
            </a:r>
            <a:r>
              <a:rPr lang="fr-FR" baseline="0" dirty="0" err="1" smtClean="0"/>
              <a:t>Today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banks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companies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experience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poor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loyalty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Customers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Boost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sales – New revenue source – non intrusive for </a:t>
            </a:r>
            <a:r>
              <a:rPr lang="fr-FR" baseline="0" dirty="0" err="1" smtClean="0"/>
              <a:t>customer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4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noProof="0" dirty="0" smtClean="0"/>
              <a:t>Advantages for GAN: </a:t>
            </a:r>
          </a:p>
          <a:p>
            <a:endParaRPr lang="en-AU" b="1" noProof="0" dirty="0" smtClean="0"/>
          </a:p>
          <a:p>
            <a:r>
              <a:rPr lang="en-AU" b="1" i="1" noProof="0" dirty="0" smtClean="0"/>
              <a:t>A smart app</a:t>
            </a:r>
          </a:p>
          <a:p>
            <a:r>
              <a:rPr lang="en-AU" b="0" i="0" noProof="0" dirty="0" smtClean="0"/>
              <a:t>Communicate</a:t>
            </a:r>
            <a:r>
              <a:rPr lang="en-AU" b="0" i="0" baseline="0" noProof="0" dirty="0" smtClean="0"/>
              <a:t> with your customers in real time </a:t>
            </a:r>
          </a:p>
          <a:p>
            <a:r>
              <a:rPr lang="en-AU" b="0" i="0" baseline="0" noProof="0" dirty="0" smtClean="0"/>
              <a:t>Allowing you to have a more qualitative customer relationship and increase their satisfaction</a:t>
            </a:r>
          </a:p>
          <a:p>
            <a:r>
              <a:rPr lang="en-AU" b="0" i="0" baseline="0" noProof="0" dirty="0" smtClean="0"/>
              <a:t>Develop and launch smart contracts </a:t>
            </a:r>
          </a:p>
          <a:p>
            <a:r>
              <a:rPr lang="en-AU" b="0" i="0" baseline="0" noProof="0" dirty="0" smtClean="0"/>
              <a:t>Decrease your prospection costs and optimise your ROI </a:t>
            </a:r>
          </a:p>
          <a:p>
            <a:endParaRPr lang="en-AU" b="0" i="0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i="1" noProof="0" dirty="0" smtClean="0"/>
              <a:t>A secure app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noProof="0" dirty="0" smtClean="0"/>
              <a:t>Strong </a:t>
            </a:r>
            <a:r>
              <a:rPr lang="en-AU" b="0" i="0" noProof="0" dirty="0" err="1" smtClean="0"/>
              <a:t>Authentification</a:t>
            </a:r>
            <a:r>
              <a:rPr lang="en-AU" b="0" i="0" noProof="0" dirty="0" smtClean="0"/>
              <a:t>:</a:t>
            </a:r>
            <a:r>
              <a:rPr lang="en-AU" b="0" i="0" baseline="0" noProof="0" dirty="0" smtClean="0"/>
              <a:t> increase your KYC rate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baseline="0" noProof="0" dirty="0" smtClean="0"/>
              <a:t>The app uses our decentralised network based on </a:t>
            </a:r>
            <a:r>
              <a:rPr lang="en-AU" b="0" i="0" baseline="0" noProof="0" dirty="0" err="1" smtClean="0"/>
              <a:t>blockchain</a:t>
            </a:r>
            <a:r>
              <a:rPr lang="en-AU" b="0" i="0" baseline="0" noProof="0" dirty="0" smtClean="0"/>
              <a:t> principle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baseline="0" noProof="0" dirty="0" smtClean="0"/>
              <a:t>No data are stored on server or cloud: all are in the devices of users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baseline="0" noProof="0" dirty="0" smtClean="0"/>
              <a:t>Full process of data encryption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noProof="0" dirty="0" smtClean="0"/>
          </a:p>
          <a:p>
            <a:endParaRPr lang="en-AU" b="0" i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9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Aviitam</a:t>
            </a:r>
            <a:r>
              <a:rPr lang="fr-FR" dirty="0" smtClean="0"/>
              <a:t>:</a:t>
            </a:r>
            <a:r>
              <a:rPr lang="fr-FR" baseline="0" dirty="0" smtClean="0"/>
              <a:t> intégration de leur </a:t>
            </a:r>
            <a:r>
              <a:rPr lang="fr-FR" baseline="0" dirty="0" err="1" smtClean="0"/>
              <a:t>app</a:t>
            </a:r>
            <a:r>
              <a:rPr lang="fr-FR" baseline="0" dirty="0" smtClean="0"/>
              <a:t> dans </a:t>
            </a:r>
            <a:r>
              <a:rPr lang="fr-FR" baseline="0" dirty="0" err="1" smtClean="0"/>
              <a:t>Pikcio</a:t>
            </a:r>
            <a:r>
              <a:rPr lang="fr-FR" baseline="0" dirty="0" smtClean="0"/>
              <a:t> </a:t>
            </a:r>
          </a:p>
          <a:p>
            <a:r>
              <a:rPr lang="fr-FR" baseline="0" dirty="0" err="1" smtClean="0"/>
              <a:t>Voluntis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paramedical</a:t>
            </a:r>
            <a:r>
              <a:rPr lang="fr-FR" baseline="0" dirty="0" smtClean="0"/>
              <a:t>: collectent data pour recherche et souhaitent les </a:t>
            </a:r>
            <a:r>
              <a:rPr lang="fr-FR" baseline="0" dirty="0" err="1" smtClean="0"/>
              <a:t>anonymiser</a:t>
            </a:r>
            <a:r>
              <a:rPr lang="fr-FR" baseline="0" dirty="0" smtClean="0"/>
              <a:t> </a:t>
            </a:r>
            <a:r>
              <a:rPr lang="fr-FR" baseline="0" dirty="0" smtClean="0">
                <a:sym typeface="Wingdings"/>
              </a:rPr>
              <a:t> Safe2Net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>
                <a:sym typeface="Wingdings"/>
              </a:rPr>
              <a:t>Ihealth</a:t>
            </a:r>
            <a:r>
              <a:rPr lang="fr-FR" baseline="0" dirty="0" smtClean="0">
                <a:sym typeface="Wingdings"/>
              </a:rPr>
              <a:t>: </a:t>
            </a:r>
            <a:r>
              <a:rPr lang="fr-FR" baseline="0" dirty="0" err="1" smtClean="0">
                <a:sym typeface="Wingdings"/>
              </a:rPr>
              <a:t>paramedical</a:t>
            </a:r>
            <a:r>
              <a:rPr lang="fr-FR" baseline="0" dirty="0" smtClean="0">
                <a:sym typeface="Wingdings"/>
              </a:rPr>
              <a:t>: </a:t>
            </a:r>
            <a:r>
              <a:rPr lang="fr-FR" baseline="0" dirty="0" err="1" smtClean="0">
                <a:sym typeface="Wingdings"/>
              </a:rPr>
              <a:t>IoT</a:t>
            </a:r>
            <a:r>
              <a:rPr lang="fr-FR" baseline="0" dirty="0" smtClean="0">
                <a:sym typeface="Wingdings"/>
              </a:rPr>
              <a:t>: </a:t>
            </a:r>
            <a:r>
              <a:rPr lang="fr-FR" baseline="0" dirty="0" smtClean="0"/>
              <a:t>intégration de leur </a:t>
            </a:r>
            <a:r>
              <a:rPr lang="fr-FR" baseline="0" dirty="0" err="1" smtClean="0"/>
              <a:t>app</a:t>
            </a:r>
            <a:r>
              <a:rPr lang="fr-FR" baseline="0" dirty="0" smtClean="0"/>
              <a:t> dans </a:t>
            </a:r>
            <a:r>
              <a:rPr lang="fr-FR" baseline="0" dirty="0" err="1" smtClean="0"/>
              <a:t>Pikcio</a:t>
            </a:r>
            <a:r>
              <a:rPr lang="fr-FR" baseline="0" dirty="0" smtClean="0"/>
              <a:t> </a:t>
            </a: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Bewell</a:t>
            </a:r>
            <a:r>
              <a:rPr lang="fr-FR" dirty="0" smtClean="0"/>
              <a:t>: </a:t>
            </a:r>
            <a:r>
              <a:rPr lang="fr-FR" dirty="0" err="1" smtClean="0"/>
              <a:t>paramedical</a:t>
            </a:r>
            <a:r>
              <a:rPr lang="fr-FR" dirty="0" smtClean="0"/>
              <a:t>: </a:t>
            </a:r>
            <a:r>
              <a:rPr lang="fr-FR" dirty="0" err="1" smtClean="0"/>
              <a:t>IoT</a:t>
            </a:r>
            <a:r>
              <a:rPr lang="fr-FR" dirty="0" smtClean="0"/>
              <a:t>: </a:t>
            </a:r>
            <a:r>
              <a:rPr lang="fr-FR" baseline="0" dirty="0" smtClean="0"/>
              <a:t>intégration de leur </a:t>
            </a:r>
            <a:r>
              <a:rPr lang="fr-FR" baseline="0" dirty="0" err="1" smtClean="0"/>
              <a:t>app</a:t>
            </a:r>
            <a:r>
              <a:rPr lang="fr-FR" baseline="0" dirty="0" smtClean="0"/>
              <a:t> dans </a:t>
            </a:r>
            <a:r>
              <a:rPr lang="fr-FR" baseline="0" dirty="0" err="1" smtClean="0"/>
              <a:t>Pikcio</a:t>
            </a:r>
            <a:r>
              <a:rPr lang="fr-FR" baseline="0" dirty="0" smtClean="0"/>
              <a:t> </a:t>
            </a:r>
            <a:endParaRPr lang="fr-FR" dirty="0" smtClean="0"/>
          </a:p>
          <a:p>
            <a:r>
              <a:rPr lang="fr-FR" dirty="0" smtClean="0"/>
              <a:t>United Healthcare: collecte data d’assurance </a:t>
            </a:r>
            <a:r>
              <a:rPr lang="fr-FR" dirty="0" smtClean="0">
                <a:sym typeface="Wingdings"/>
              </a:rPr>
              <a:t> Compliance pour anonymisation  Safe2Net</a:t>
            </a:r>
          </a:p>
          <a:p>
            <a:r>
              <a:rPr lang="fr-FR" dirty="0" smtClean="0">
                <a:sym typeface="Wingdings"/>
              </a:rPr>
              <a:t>Orange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Health</a:t>
            </a:r>
            <a:r>
              <a:rPr lang="fr-FR" baseline="0" dirty="0" smtClean="0">
                <a:sym typeface="Wingdings"/>
              </a:rPr>
              <a:t>: Pikcio+Safe2Net</a:t>
            </a:r>
          </a:p>
          <a:p>
            <a:r>
              <a:rPr lang="fr-FR" baseline="0" dirty="0" smtClean="0">
                <a:sym typeface="Wingdings"/>
              </a:rPr>
              <a:t>Impulse Brussel: </a:t>
            </a:r>
            <a:r>
              <a:rPr lang="fr-FR" baseline="0" dirty="0" err="1" smtClean="0">
                <a:sym typeface="Wingdings"/>
              </a:rPr>
              <a:t>Hackathon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Esanté</a:t>
            </a:r>
            <a:r>
              <a:rPr lang="fr-FR" baseline="0" dirty="0" smtClean="0">
                <a:sym typeface="Wingdings"/>
              </a:rPr>
              <a:t> – on y participe en octobre </a:t>
            </a:r>
          </a:p>
          <a:p>
            <a:r>
              <a:rPr lang="fr-FR" baseline="0" dirty="0" smtClean="0">
                <a:sym typeface="Wingdings"/>
              </a:rPr>
              <a:t>Transferts LR + Pôle innovation de la </a:t>
            </a:r>
            <a:r>
              <a:rPr lang="fr-FR" baseline="0" dirty="0" err="1" smtClean="0">
                <a:sym typeface="Wingdings"/>
              </a:rPr>
              <a:t>Region</a:t>
            </a:r>
            <a:r>
              <a:rPr lang="fr-FR" baseline="0" dirty="0" smtClean="0">
                <a:sym typeface="Wingdings"/>
              </a:rPr>
              <a:t> LR: utilisation </a:t>
            </a:r>
            <a:r>
              <a:rPr lang="fr-FR" baseline="0" dirty="0" err="1" smtClean="0">
                <a:sym typeface="Wingdings"/>
              </a:rPr>
              <a:t>Pikcio</a:t>
            </a:r>
            <a:r>
              <a:rPr lang="fr-FR" baseline="0" dirty="0" smtClean="0">
                <a:sym typeface="Wingdings"/>
              </a:rPr>
              <a:t> interne</a:t>
            </a:r>
          </a:p>
          <a:p>
            <a:r>
              <a:rPr lang="fr-FR" baseline="0" dirty="0" err="1" smtClean="0">
                <a:sym typeface="Wingdings"/>
              </a:rPr>
              <a:t>Staples</a:t>
            </a:r>
            <a:r>
              <a:rPr lang="fr-FR" baseline="0" dirty="0" smtClean="0">
                <a:sym typeface="Wingdings"/>
              </a:rPr>
              <a:t>: Utilisation </a:t>
            </a:r>
            <a:r>
              <a:rPr lang="fr-FR" baseline="0" dirty="0" err="1" smtClean="0">
                <a:sym typeface="Wingdings"/>
              </a:rPr>
              <a:t>Pikcio</a:t>
            </a:r>
            <a:r>
              <a:rPr lang="fr-FR" baseline="0" dirty="0" smtClean="0">
                <a:sym typeface="Wingdings"/>
              </a:rPr>
              <a:t> dans RH : interne + externe dans processus de recrutement</a:t>
            </a:r>
          </a:p>
          <a:p>
            <a:r>
              <a:rPr lang="fr-FR" baseline="0" dirty="0" err="1" smtClean="0">
                <a:sym typeface="Wingdings"/>
              </a:rPr>
              <a:t>Adeo</a:t>
            </a:r>
            <a:r>
              <a:rPr lang="fr-FR" baseline="0" dirty="0" smtClean="0">
                <a:sym typeface="Wingdings"/>
              </a:rPr>
              <a:t>: Mission de réflexion concernant la loi UE 2018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B22A-2180-459C-AF10-84B4E01D09B3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76FF-45D1-435A-B9D2-823F3A1CFCD0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665-EE32-408D-B393-B6D226BE2C83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AF97-3338-495C-9ECF-969F54BDEE00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597C-1FCA-439A-BD84-A96F8C03464C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27C21-BC74-4FC5-9263-B51590EA1EB8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A404-65A6-4BD8-A4ED-70C42DC4EC9F}" type="datetime1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3739-ABB2-4F62-9375-AD75C283CBAB}" type="datetime1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7939-B208-4D02-BF2E-5E8BB69959FA}" type="datetime1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B089-E48E-4062-85BB-9B314CD5F0E4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(1) Technology based on a peer to peer network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516F36F-7161-488D-BAB8-9A5AAFEFAEA6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(1) Technology based on a peer to peer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safe2network.com/" TargetMode="External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jpeg"/><Relationship Id="rId8" Type="http://schemas.openxmlformats.org/officeDocument/2006/relationships/image" Target="../media/image4.tiff"/><Relationship Id="rId9" Type="http://schemas.openxmlformats.org/officeDocument/2006/relationships/image" Target="../media/image5.jpeg"/><Relationship Id="rId10" Type="http://schemas.openxmlformats.org/officeDocument/2006/relationships/image" Target="../media/image6.tiff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tiff"/><Relationship Id="rId7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jpg"/><Relationship Id="rId20" Type="http://schemas.openxmlformats.org/officeDocument/2006/relationships/image" Target="../media/image85.tiff"/><Relationship Id="rId21" Type="http://schemas.openxmlformats.org/officeDocument/2006/relationships/image" Target="../media/image86.tiff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jp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9.PNG"/><Relationship Id="rId5" Type="http://schemas.openxmlformats.org/officeDocument/2006/relationships/image" Target="../media/image70.jpeg"/><Relationship Id="rId6" Type="http://schemas.openxmlformats.org/officeDocument/2006/relationships/image" Target="../media/image71.jpg"/><Relationship Id="rId7" Type="http://schemas.openxmlformats.org/officeDocument/2006/relationships/image" Target="../media/image72.jpg"/><Relationship Id="rId8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tiff"/><Relationship Id="rId12" Type="http://schemas.openxmlformats.org/officeDocument/2006/relationships/image" Target="../media/image19.tiff"/><Relationship Id="rId13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png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9" Type="http://schemas.openxmlformats.org/officeDocument/2006/relationships/image" Target="../media/image16.tiff"/><Relationship Id="rId10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tiff"/><Relationship Id="rId12" Type="http://schemas.openxmlformats.org/officeDocument/2006/relationships/image" Target="../media/image23.tiff"/><Relationship Id="rId13" Type="http://schemas.openxmlformats.org/officeDocument/2006/relationships/image" Target="../media/image24.tiff"/><Relationship Id="rId1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5" Type="http://schemas.openxmlformats.org/officeDocument/2006/relationships/image" Target="../media/image12.png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9.tiff"/><Relationship Id="rId9" Type="http://schemas.openxmlformats.org/officeDocument/2006/relationships/image" Target="../media/image20.tiff"/><Relationship Id="rId10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tiff"/><Relationship Id="rId12" Type="http://schemas.openxmlformats.org/officeDocument/2006/relationships/image" Target="../media/image34.tiff"/><Relationship Id="rId13" Type="http://schemas.openxmlformats.org/officeDocument/2006/relationships/image" Target="../media/image35.jpeg"/><Relationship Id="rId14" Type="http://schemas.openxmlformats.org/officeDocument/2006/relationships/image" Target="../media/image36.tiff"/><Relationship Id="rId15" Type="http://schemas.openxmlformats.org/officeDocument/2006/relationships/image" Target="../media/image37.tiff"/><Relationship Id="rId16" Type="http://schemas.openxmlformats.org/officeDocument/2006/relationships/image" Target="../media/image38.tiff"/><Relationship Id="rId17" Type="http://schemas.openxmlformats.org/officeDocument/2006/relationships/image" Target="../media/image13.tiff"/><Relationship Id="rId18" Type="http://schemas.openxmlformats.org/officeDocument/2006/relationships/image" Target="../media/image39.tiff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6.tiff"/><Relationship Id="rId4" Type="http://schemas.openxmlformats.org/officeDocument/2006/relationships/image" Target="../media/image27.jpeg"/><Relationship Id="rId5" Type="http://schemas.openxmlformats.org/officeDocument/2006/relationships/image" Target="../media/image28.tiff"/><Relationship Id="rId6" Type="http://schemas.openxmlformats.org/officeDocument/2006/relationships/image" Target="../media/image29.png"/><Relationship Id="rId7" Type="http://schemas.microsoft.com/office/2007/relationships/hdphoto" Target="../media/hdphoto2.wdp"/><Relationship Id="rId8" Type="http://schemas.openxmlformats.org/officeDocument/2006/relationships/image" Target="../media/image30.tiff"/><Relationship Id="rId9" Type="http://schemas.openxmlformats.org/officeDocument/2006/relationships/image" Target="../media/image31.tiff"/><Relationship Id="rId10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jpeg"/><Relationship Id="rId12" Type="http://schemas.openxmlformats.org/officeDocument/2006/relationships/image" Target="../media/image44.jpeg"/><Relationship Id="rId13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0.tiff"/><Relationship Id="rId5" Type="http://schemas.openxmlformats.org/officeDocument/2006/relationships/image" Target="../media/image12.pn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9" Type="http://schemas.openxmlformats.org/officeDocument/2006/relationships/image" Target="../media/image41.tiff"/><Relationship Id="rId10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tiff"/><Relationship Id="rId12" Type="http://schemas.openxmlformats.org/officeDocument/2006/relationships/image" Target="../media/image53.tiff"/><Relationship Id="rId13" Type="http://schemas.openxmlformats.org/officeDocument/2006/relationships/image" Target="../media/image54.tiff"/><Relationship Id="rId14" Type="http://schemas.openxmlformats.org/officeDocument/2006/relationships/image" Target="../media/image55.tiff"/><Relationship Id="rId15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47.tiff"/><Relationship Id="rId7" Type="http://schemas.openxmlformats.org/officeDocument/2006/relationships/image" Target="../media/image48.tiff"/><Relationship Id="rId8" Type="http://schemas.openxmlformats.org/officeDocument/2006/relationships/image" Target="../media/image49.tiff"/><Relationship Id="rId9" Type="http://schemas.openxmlformats.org/officeDocument/2006/relationships/image" Target="../media/image50.tiff"/><Relationship Id="rId10" Type="http://schemas.openxmlformats.org/officeDocument/2006/relationships/image" Target="../media/image5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9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jp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045"/>
            <a:ext cx="5027846" cy="99009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44699" y="6189785"/>
            <a:ext cx="2826433" cy="337625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i="1" dirty="0" smtClean="0">
                <a:solidFill>
                  <a:srgbClr val="000000"/>
                </a:solidFill>
                <a:latin typeface="Arial" charset="0"/>
                <a:hlinkClick r:id="rId4"/>
              </a:rPr>
              <a:t>www.matchupbox.com</a:t>
            </a:r>
            <a:endParaRPr lang="en-AU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5616593" y="2138050"/>
            <a:ext cx="6575407" cy="5464287"/>
            <a:chOff x="5163509" y="1827154"/>
            <a:chExt cx="6575407" cy="54642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3509" y="1827154"/>
              <a:ext cx="6044153" cy="457495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6705" y="2035278"/>
              <a:ext cx="4965068" cy="294967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3328" y="2859806"/>
              <a:ext cx="2035588" cy="443163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0285" y="3943554"/>
              <a:ext cx="1338604" cy="2331301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6917" y="0"/>
            <a:ext cx="1515083" cy="15150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932" y="2357654"/>
            <a:ext cx="6358128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19416" y="3478678"/>
            <a:ext cx="3221480" cy="31526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100" dirty="0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Caroline </a:t>
            </a:r>
            <a:r>
              <a:rPr lang="fr-FR" sz="2100" dirty="0" err="1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Dumortier</a:t>
            </a:r>
            <a:r>
              <a:rPr lang="fr-FR" sz="2100" b="1" dirty="0" smtClean="0">
                <a:latin typeface="Verdana" pitchFamily="34" charset="0"/>
              </a:rPr>
              <a:t/>
            </a:r>
            <a:br>
              <a:rPr lang="fr-FR" sz="2100" b="1" dirty="0" smtClean="0">
                <a:latin typeface="Verdana" pitchFamily="34" charset="0"/>
              </a:rPr>
            </a:br>
            <a:r>
              <a:rPr lang="fr-FR" sz="2100" b="1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fr-FR" sz="2100" b="1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fr-FR" sz="1800" dirty="0" smtClean="0">
                <a:solidFill>
                  <a:schemeClr val="tx1"/>
                </a:solidFill>
                <a:latin typeface="Verdana" pitchFamily="34" charset="0"/>
              </a:rPr>
              <a:t>+1 617 712 8034</a:t>
            </a:r>
            <a:r>
              <a:rPr lang="fr-FR" sz="2100" dirty="0" smtClean="0">
                <a:latin typeface="Verdana" pitchFamily="34" charset="0"/>
              </a:rPr>
              <a:t/>
            </a:r>
            <a:br>
              <a:rPr lang="fr-FR" sz="2100" dirty="0" smtClean="0">
                <a:latin typeface="Verdana" pitchFamily="34" charset="0"/>
              </a:rPr>
            </a:br>
            <a:r>
              <a:rPr lang="fr-FR" sz="1200" dirty="0" err="1" smtClean="0">
                <a:solidFill>
                  <a:srgbClr val="1B88CD"/>
                </a:solidFill>
                <a:latin typeface="Verdana" pitchFamily="34" charset="0"/>
              </a:rPr>
              <a:t>caroline.dumortier@matchupbox.com</a:t>
            </a:r>
            <a:r>
              <a:rPr lang="fr-FR" sz="1200" dirty="0" smtClean="0">
                <a:solidFill>
                  <a:srgbClr val="00B0F0"/>
                </a:solidFill>
                <a:latin typeface="Verdana" pitchFamily="34" charset="0"/>
              </a:rPr>
              <a:t/>
            </a:r>
            <a:br>
              <a:rPr lang="fr-FR" sz="1200" dirty="0" smtClean="0">
                <a:solidFill>
                  <a:srgbClr val="00B0F0"/>
                </a:solidFill>
                <a:latin typeface="Verdana" pitchFamily="34" charset="0"/>
              </a:rPr>
            </a:br>
            <a:r>
              <a:rPr lang="fr-FR" sz="2100" dirty="0" smtClean="0">
                <a:solidFill>
                  <a:srgbClr val="00B0F0"/>
                </a:solidFill>
                <a:latin typeface="Verdana" pitchFamily="34" charset="0"/>
              </a:rPr>
              <a:t/>
            </a:r>
            <a:br>
              <a:rPr lang="fr-FR" sz="2100" dirty="0" smtClean="0">
                <a:solidFill>
                  <a:srgbClr val="00B0F0"/>
                </a:solidFill>
                <a:latin typeface="Verdana" pitchFamily="34" charset="0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MatchUpBox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b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Milk street, </a:t>
            </a:r>
            <a:b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16th floor, </a:t>
            </a:r>
            <a:b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100" b="1" dirty="0" smtClean="0">
                <a:solidFill>
                  <a:srgbClr val="00B0F0"/>
                </a:solidFill>
                <a:latin typeface="Verdana" pitchFamily="34" charset="0"/>
              </a:rPr>
              <a:t/>
            </a:r>
            <a:br>
              <a:rPr lang="fr-FR" sz="2100" b="1" dirty="0" smtClean="0">
                <a:solidFill>
                  <a:srgbClr val="00B0F0"/>
                </a:solidFill>
                <a:latin typeface="Verdana" pitchFamily="34" charset="0"/>
              </a:rPr>
            </a:br>
            <a:endParaRPr lang="en-US" sz="2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9109" y="3478678"/>
            <a:ext cx="3437636" cy="2895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100" dirty="0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Clara Schmitt</a:t>
            </a:r>
            <a:r>
              <a:rPr lang="fr-FR" sz="2100" b="1" dirty="0" smtClean="0">
                <a:latin typeface="Verdana" pitchFamily="34" charset="0"/>
              </a:rPr>
              <a:t/>
            </a:r>
            <a:br>
              <a:rPr lang="fr-FR" sz="2100" b="1" dirty="0" smtClean="0">
                <a:latin typeface="Verdana" pitchFamily="34" charset="0"/>
              </a:rPr>
            </a:br>
            <a:r>
              <a:rPr lang="fr-FR" sz="2100" b="1" dirty="0" smtClean="0">
                <a:latin typeface="Verdana" pitchFamily="34" charset="0"/>
              </a:rPr>
              <a:t/>
            </a:r>
            <a:br>
              <a:rPr lang="fr-FR" sz="2100" b="1" dirty="0" smtClean="0">
                <a:latin typeface="Verdana" pitchFamily="34" charset="0"/>
              </a:rPr>
            </a:br>
            <a:r>
              <a:rPr lang="fr-FR" sz="1800" dirty="0" smtClean="0">
                <a:latin typeface="Verdana" pitchFamily="34" charset="0"/>
              </a:rPr>
              <a:t>+33 677 369 940</a:t>
            </a:r>
            <a:r>
              <a:rPr lang="fr-FR" sz="2100" dirty="0" smtClean="0">
                <a:latin typeface="Verdana" pitchFamily="34" charset="0"/>
              </a:rPr>
              <a:t/>
            </a:r>
            <a:br>
              <a:rPr lang="fr-FR" sz="2100" dirty="0" smtClean="0">
                <a:latin typeface="Verdana" pitchFamily="34" charset="0"/>
              </a:rPr>
            </a:br>
            <a:r>
              <a:rPr lang="fr-FR" sz="1200" dirty="0" err="1" smtClean="0">
                <a:solidFill>
                  <a:srgbClr val="1B88CD"/>
                </a:solidFill>
                <a:latin typeface="Verdana" pitchFamily="34" charset="0"/>
              </a:rPr>
              <a:t>clara.schmitt@matchupbox.com</a:t>
            </a:r>
            <a:r>
              <a:rPr lang="fr-FR" sz="21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fr-FR" sz="21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r>
              <a:rPr lang="fr-FR" sz="2100" dirty="0" smtClean="0">
                <a:solidFill>
                  <a:srgbClr val="00B0F0"/>
                </a:solidFill>
                <a:latin typeface="Verdana" pitchFamily="34" charset="0"/>
              </a:rPr>
              <a:t/>
            </a:r>
            <a:br>
              <a:rPr lang="fr-FR" sz="2100" dirty="0" smtClean="0">
                <a:solidFill>
                  <a:srgbClr val="00B0F0"/>
                </a:solidFill>
                <a:latin typeface="Verdana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MatchUpBox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SAS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Rond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-Point Benjamin Franklin, </a:t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100" b="1" dirty="0" smtClean="0">
                <a:solidFill>
                  <a:srgbClr val="00B0F0"/>
                </a:solidFill>
                <a:latin typeface="Verdana" pitchFamily="34" charset="0"/>
              </a:rPr>
              <a:t/>
            </a:r>
            <a:br>
              <a:rPr lang="fr-FR" sz="2100" b="1" dirty="0" smtClean="0">
                <a:solidFill>
                  <a:srgbClr val="00B0F0"/>
                </a:solidFill>
                <a:latin typeface="Verdana" pitchFamily="34" charset="0"/>
              </a:rPr>
            </a:br>
            <a:endParaRPr lang="en-US" sz="21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580" y="5732510"/>
            <a:ext cx="2065688" cy="9956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43" y="5732510"/>
            <a:ext cx="2007768" cy="933897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1716259" y="1758461"/>
            <a:ext cx="3657600" cy="937622"/>
          </a:xfrm>
          <a:prstGeom prst="roundRect">
            <a:avLst/>
          </a:prstGeom>
          <a:noFill/>
          <a:ln w="53975" cmpd="dbl">
            <a:solidFill>
              <a:srgbClr val="1B8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Download</a:t>
            </a:r>
            <a:r>
              <a:rPr lang="fr-FR" sz="2000" b="1" dirty="0" smtClean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Pikcio</a:t>
            </a:r>
            <a:r>
              <a:rPr lang="fr-FR" sz="2000" b="1" dirty="0" smtClean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N</a:t>
            </a:r>
            <a:r>
              <a:rPr lang="fr-FR" sz="2000" b="1" dirty="0" err="1" smtClean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ow</a:t>
            </a:r>
            <a:endParaRPr lang="fr-FR" sz="2000" b="1" dirty="0" smtClean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fr-FR" u="sng" dirty="0" err="1" smtClean="0">
                <a:solidFill>
                  <a:srgbClr val="1B88CD"/>
                </a:solidFill>
                <a:latin typeface="Verdana" charset="0"/>
                <a:ea typeface="Verdana" charset="0"/>
                <a:cs typeface="Verdana" charset="0"/>
              </a:rPr>
              <a:t>www.matchupbox.com</a:t>
            </a:r>
            <a:endParaRPr lang="fr-FR" u="sng" dirty="0">
              <a:solidFill>
                <a:srgbClr val="1B88CD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259" y="94507"/>
            <a:ext cx="2895600" cy="15118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702" y="2597882"/>
            <a:ext cx="748714" cy="74871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87" y="467683"/>
            <a:ext cx="3490686" cy="6211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Connecteur droit avec flèche 19"/>
          <p:cNvCxnSpPr/>
          <p:nvPr/>
        </p:nvCxnSpPr>
        <p:spPr>
          <a:xfrm>
            <a:off x="2097259" y="467683"/>
            <a:ext cx="856956" cy="0"/>
          </a:xfrm>
          <a:prstGeom prst="straightConnector1">
            <a:avLst/>
          </a:prstGeom>
          <a:ln w="28575">
            <a:solidFill>
              <a:srgbClr val="1B88C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4100250" y="467683"/>
            <a:ext cx="940988" cy="0"/>
          </a:xfrm>
          <a:prstGeom prst="straightConnector1">
            <a:avLst/>
          </a:prstGeom>
          <a:ln w="28575">
            <a:solidFill>
              <a:srgbClr val="1B88C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18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589" y="4304549"/>
            <a:ext cx="1873121" cy="255345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5" t="19488" r="8892" b="25511"/>
          <a:stretch/>
        </p:blipFill>
        <p:spPr>
          <a:xfrm>
            <a:off x="8461905" y="6010508"/>
            <a:ext cx="3337367" cy="8474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All in all…</a:t>
            </a:r>
            <a:endParaRPr lang="fr-FR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600" y="1916902"/>
            <a:ext cx="531679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Access to accurate &amp; actualized data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Strong user identification and authentication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KYC(S)  (Know &amp; Serve your customer) optimized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Better customer knowledge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Artificial Intelligence, </a:t>
            </a:r>
            <a:r>
              <a:rPr lang="en-AU" dirty="0" err="1" smtClean="0"/>
              <a:t>chatbot</a:t>
            </a:r>
            <a:endParaRPr lang="en-AU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Process automation (smart contract)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Boost sales thanks to smart matching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Decrease on-boarding costs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80587" y="1916902"/>
            <a:ext cx="6511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/>
              <a:t>Intermediaries </a:t>
            </a:r>
            <a:r>
              <a:rPr lang="en-AU" dirty="0" smtClean="0"/>
              <a:t>and process costs </a:t>
            </a:r>
            <a:r>
              <a:rPr lang="en-AU" dirty="0"/>
              <a:t>reduction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Immediate compliance with international regulation on personal data protection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Highly secure environment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Hacking risks removed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Personal data storage costs reduces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Easy to implement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Sync with existing CRM solution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Client Pull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AU" dirty="0" smtClean="0"/>
              <a:t>Customer Managed Relationship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35" y="216497"/>
            <a:ext cx="10176565" cy="1036850"/>
          </a:xfrm>
        </p:spPr>
        <p:txBody>
          <a:bodyPr/>
          <a:lstStyle/>
          <a:p>
            <a:r>
              <a:rPr lang="en-US" dirty="0" smtClean="0"/>
              <a:t>CLIENTS AND STRATEGIC </a:t>
            </a:r>
            <a:r>
              <a:rPr lang="en-US" dirty="0"/>
              <a:t>PARTNERSHIPS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3982"/>
            <a:ext cx="1440068" cy="384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135" y="3887940"/>
            <a:ext cx="1091646" cy="647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50" y="1930360"/>
            <a:ext cx="1300898" cy="130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467" y="2338390"/>
            <a:ext cx="1326491" cy="743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795" y="3826516"/>
            <a:ext cx="1905747" cy="428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08" y="5075449"/>
            <a:ext cx="1652681" cy="769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987" y="3905097"/>
            <a:ext cx="1333500" cy="700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679" y="3102382"/>
            <a:ext cx="1705775" cy="461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500" y="2174840"/>
            <a:ext cx="1714500" cy="590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527" y="5443914"/>
            <a:ext cx="981989" cy="981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77" y="2379883"/>
            <a:ext cx="1444196" cy="62865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112516" y="1549525"/>
            <a:ext cx="1363304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E-health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62272" y="1568758"/>
            <a:ext cx="2807207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Banks / Fintech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161182" y="3242324"/>
            <a:ext cx="1363304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Insurance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922208" y="4483603"/>
            <a:ext cx="1729306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Institutional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130527" y="4811664"/>
            <a:ext cx="2089858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/>
              <a:t>Telcos</a:t>
            </a:r>
            <a:r>
              <a:rPr lang="en-US" sz="1800" b="1" dirty="0" smtClean="0"/>
              <a:t>-Internet</a:t>
            </a:r>
            <a:endParaRPr lang="en-US" sz="1800" b="1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611687" y="1649740"/>
            <a:ext cx="1884049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Energy</a:t>
            </a:r>
            <a:endParaRPr lang="en-US" sz="18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9227221" y="3170600"/>
            <a:ext cx="2784560" cy="56124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Retail</a:t>
            </a:r>
            <a:endParaRPr lang="en-US" sz="18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061" y="3757007"/>
            <a:ext cx="1565621" cy="7930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37" y="5560877"/>
            <a:ext cx="808648" cy="8086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45" y="6132216"/>
            <a:ext cx="1558266" cy="5504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395" y="2956100"/>
            <a:ext cx="803832" cy="80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861" y="6115910"/>
            <a:ext cx="200977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45" y="5363527"/>
            <a:ext cx="1580862" cy="47109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89" y="3911824"/>
            <a:ext cx="1783548" cy="8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7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TECHNOLOGY: Blockchain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3982"/>
            <a:ext cx="1440068" cy="384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85371"/>
            <a:ext cx="9635806" cy="53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24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0938"/>
            <a:ext cx="12209502" cy="52882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Finance industry</a:t>
            </a:r>
            <a:r>
              <a:rPr lang="en-AU" dirty="0" smtClean="0"/>
              <a:t>: Challenges of the 3.0 customer relationship</a:t>
            </a:r>
            <a:endParaRPr lang="en-AU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4421173" y="1949552"/>
            <a:ext cx="4457748" cy="4718304"/>
            <a:chOff x="4588813" y="1949552"/>
            <a:chExt cx="4457748" cy="4718304"/>
          </a:xfrm>
          <a:solidFill>
            <a:schemeClr val="bg2">
              <a:alpha val="54000"/>
            </a:schemeClr>
          </a:solidFill>
        </p:grpSpPr>
        <p:sp>
          <p:nvSpPr>
            <p:cNvPr id="15" name="Rectangle à coins arrondis 14"/>
            <p:cNvSpPr/>
            <p:nvPr/>
          </p:nvSpPr>
          <p:spPr>
            <a:xfrm>
              <a:off x="4597957" y="1949552"/>
              <a:ext cx="4256579" cy="47183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b="1" dirty="0" smtClean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588813" y="3190680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Transparency, Ethics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588813" y="4102676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Brand image 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588813" y="5014672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Competitive advantage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588813" y="2308941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Communication ATAWAD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741213" y="5926668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Customer Experience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-42672" y="1949552"/>
            <a:ext cx="4439460" cy="4718304"/>
            <a:chOff x="0" y="1949552"/>
            <a:chExt cx="4439460" cy="4718304"/>
          </a:xfrm>
          <a:solidFill>
            <a:schemeClr val="bg2">
              <a:alpha val="54000"/>
            </a:schemeClr>
          </a:solidFill>
        </p:grpSpPr>
        <p:sp>
          <p:nvSpPr>
            <p:cNvPr id="14" name="Rectangle à coins arrondis 13"/>
            <p:cNvSpPr/>
            <p:nvPr/>
          </p:nvSpPr>
          <p:spPr>
            <a:xfrm>
              <a:off x="158497" y="1949552"/>
              <a:ext cx="4146852" cy="47183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b="1" dirty="0" smtClean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0" y="2504288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Tailored offer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0" y="3405603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Customer deep knowledge 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0" y="4308704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Accuracy &amp; actualization of data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34112" y="5210019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security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34112" y="6111334"/>
              <a:ext cx="430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</a:t>
              </a:r>
              <a:r>
                <a:rPr lang="en-AU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oyalty</a:t>
              </a:r>
              <a:endParaRPr lang="en-AU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7" name="Rectangle à coins arrondis 6"/>
          <p:cNvSpPr/>
          <p:nvPr/>
        </p:nvSpPr>
        <p:spPr>
          <a:xfrm>
            <a:off x="9265920" y="2165596"/>
            <a:ext cx="2926080" cy="1235650"/>
          </a:xfrm>
          <a:prstGeom prst="roundRect">
            <a:avLst/>
          </a:prstGeom>
          <a:solidFill>
            <a:schemeClr val="bg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Investments in secure portal &amp; app</a:t>
            </a:r>
            <a:endParaRPr lang="en-AU" sz="2000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9265920" y="4060211"/>
            <a:ext cx="2926080" cy="1235650"/>
          </a:xfrm>
          <a:prstGeom prst="roundRect">
            <a:avLst/>
          </a:prstGeom>
          <a:solidFill>
            <a:schemeClr val="bg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Reaching a plateau: new customer’s expectations aren’t meet</a:t>
            </a:r>
            <a:endParaRPr lang="en-AU" sz="2000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10520172" y="3439603"/>
            <a:ext cx="417576" cy="727330"/>
          </a:xfrm>
          <a:prstGeom prst="downArrow">
            <a:avLst/>
          </a:prstGeom>
          <a:solidFill>
            <a:srgbClr val="1B88C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3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Company Side</a:t>
            </a:r>
            <a:endParaRPr lang="en-AU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82881" y="1628796"/>
            <a:ext cx="5468743" cy="776780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Smart customer relationship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01" y="4847488"/>
            <a:ext cx="527608" cy="5921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1" y="2789373"/>
            <a:ext cx="944524" cy="63716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6380" y="3601568"/>
            <a:ext cx="177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Real </a:t>
            </a:r>
            <a:r>
              <a:rPr lang="en-AU" sz="16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</a:t>
            </a:r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ime communication &amp; sharing </a:t>
            </a:r>
            <a:endParaRPr lang="en-AU" sz="16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48209" y="5628558"/>
            <a:ext cx="251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AI automates process</a:t>
            </a:r>
          </a:p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(smart contract)</a:t>
            </a:r>
            <a:endParaRPr lang="en-AU" sz="16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423" y="2785259"/>
            <a:ext cx="678144" cy="67814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926670" y="3639896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Smart scheduling</a:t>
            </a:r>
            <a:endParaRPr lang="en-AU" sz="16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3478961" y="4847488"/>
            <a:ext cx="679672" cy="852144"/>
            <a:chOff x="667183" y="5406768"/>
            <a:chExt cx="679672" cy="852144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183" y="5880606"/>
              <a:ext cx="679672" cy="378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43" y="5406768"/>
              <a:ext cx="432352" cy="432352"/>
            </a:xfrm>
            <a:prstGeom prst="rect">
              <a:avLst/>
            </a:prstGeom>
          </p:spPr>
        </p:pic>
      </p:grpSp>
      <p:sp>
        <p:nvSpPr>
          <p:cNvPr id="21" name="ZoneTexte 20"/>
          <p:cNvSpPr txBox="1"/>
          <p:nvPr/>
        </p:nvSpPr>
        <p:spPr>
          <a:xfrm>
            <a:off x="2932972" y="5673335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Data under users’ control</a:t>
            </a:r>
            <a:endParaRPr lang="en-AU" sz="16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8304094" y="5257908"/>
            <a:ext cx="1596780" cy="1000202"/>
            <a:chOff x="8706040" y="5204679"/>
            <a:chExt cx="1596780" cy="100020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0194" y="5204679"/>
              <a:ext cx="788473" cy="625851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8706040" y="5927882"/>
              <a:ext cx="1596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Trust relationship</a:t>
              </a:r>
              <a:endParaRPr lang="en-AU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10161602" y="2185029"/>
            <a:ext cx="1897569" cy="1419290"/>
            <a:chOff x="10185385" y="3138394"/>
            <a:chExt cx="1897569" cy="141929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7571" y="3138394"/>
              <a:ext cx="970002" cy="970002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10185385" y="4096019"/>
              <a:ext cx="1897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Qualitative customers relationship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0416689" y="5027903"/>
            <a:ext cx="1596780" cy="1290864"/>
            <a:chOff x="7553893" y="5492669"/>
            <a:chExt cx="1596780" cy="129086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0350" y="5492669"/>
              <a:ext cx="849960" cy="856552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7553893" y="6321868"/>
              <a:ext cx="1596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Loyalty</a:t>
              </a:r>
            </a:p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CX</a:t>
              </a:r>
              <a:endParaRPr lang="en-AU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0" name="Rectangle à coins arrondis 29"/>
          <p:cNvSpPr/>
          <p:nvPr/>
        </p:nvSpPr>
        <p:spPr>
          <a:xfrm>
            <a:off x="7860097" y="1969477"/>
            <a:ext cx="4199074" cy="4551789"/>
          </a:xfrm>
          <a:prstGeom prst="roundRect">
            <a:avLst/>
          </a:prstGeom>
          <a:noFill/>
          <a:ln>
            <a:solidFill>
              <a:srgbClr val="1B8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 smtClean="0"/>
          </a:p>
        </p:txBody>
      </p:sp>
      <p:grpSp>
        <p:nvGrpSpPr>
          <p:cNvPr id="33" name="Grouper 32"/>
          <p:cNvGrpSpPr/>
          <p:nvPr/>
        </p:nvGrpSpPr>
        <p:grpSpPr>
          <a:xfrm>
            <a:off x="8016773" y="2214958"/>
            <a:ext cx="1997613" cy="1248445"/>
            <a:chOff x="7339009" y="2947664"/>
            <a:chExt cx="1997613" cy="1248445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28442" y="2947664"/>
              <a:ext cx="934948" cy="934948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7339009" y="3919110"/>
              <a:ext cx="1997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Decrease process costs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547" y="3721617"/>
            <a:ext cx="722914" cy="722914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9211220" y="4501612"/>
            <a:ext cx="18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Accurate &amp; actualized data</a:t>
            </a:r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7981008" y="1765865"/>
            <a:ext cx="3957252" cy="297445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Build the 3.0 Customer relationship</a:t>
            </a:r>
          </a:p>
        </p:txBody>
      </p:sp>
    </p:spTree>
    <p:extLst>
      <p:ext uri="{BB962C8B-B14F-4D97-AF65-F5344CB8AC3E}">
        <p14:creationId xmlns:p14="http://schemas.microsoft.com/office/powerpoint/2010/main" val="385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Company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endParaRPr lang="fr-FR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82881" y="1628796"/>
            <a:ext cx="5468743" cy="776780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Smart offer matching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2881" y="3601568"/>
            <a:ext cx="222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Match your offer with </a:t>
            </a:r>
            <a:r>
              <a:rPr lang="en-AU" sz="1600" dirty="0" err="1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Pikcionautes</a:t>
            </a:r>
            <a:r>
              <a:rPr lang="en-AU" sz="16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’ needs</a:t>
            </a:r>
            <a:endParaRPr lang="en-AU" sz="16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7" name="Grouper 36"/>
          <p:cNvGrpSpPr/>
          <p:nvPr/>
        </p:nvGrpSpPr>
        <p:grpSpPr>
          <a:xfrm>
            <a:off x="3036681" y="5013721"/>
            <a:ext cx="2517264" cy="1466731"/>
            <a:chOff x="2560194" y="4945266"/>
            <a:chExt cx="2517264" cy="146673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691" y="4945266"/>
              <a:ext cx="527608" cy="592137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560194" y="5827222"/>
              <a:ext cx="2517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AI automates process</a:t>
              </a:r>
            </a:p>
            <a:p>
              <a:pPr algn="ctr"/>
              <a:r>
                <a:rPr lang="en-AU" sz="1600" dirty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(smart contract)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7625686" y="5257908"/>
            <a:ext cx="1596780" cy="1000202"/>
            <a:chOff x="8706040" y="5204679"/>
            <a:chExt cx="1596780" cy="100020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0194" y="5204679"/>
              <a:ext cx="788473" cy="625851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8706040" y="5927882"/>
              <a:ext cx="1596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Business ethics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9483194" y="2185029"/>
            <a:ext cx="1897569" cy="1419290"/>
            <a:chOff x="10185385" y="3138394"/>
            <a:chExt cx="1897569" cy="141929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7571" y="3138394"/>
              <a:ext cx="970002" cy="970002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10185385" y="4096019"/>
              <a:ext cx="1897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Smart &amp; non intrusive prospection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0" name="Rectangle à coins arrondis 29"/>
          <p:cNvSpPr/>
          <p:nvPr/>
        </p:nvSpPr>
        <p:spPr>
          <a:xfrm>
            <a:off x="7181689" y="1969477"/>
            <a:ext cx="4199074" cy="4657965"/>
          </a:xfrm>
          <a:prstGeom prst="roundRect">
            <a:avLst/>
          </a:prstGeom>
          <a:noFill/>
          <a:ln>
            <a:solidFill>
              <a:srgbClr val="1B8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 smtClean="0"/>
          </a:p>
        </p:txBody>
      </p:sp>
      <p:grpSp>
        <p:nvGrpSpPr>
          <p:cNvPr id="33" name="Grouper 32"/>
          <p:cNvGrpSpPr/>
          <p:nvPr/>
        </p:nvGrpSpPr>
        <p:grpSpPr>
          <a:xfrm>
            <a:off x="7338365" y="2214958"/>
            <a:ext cx="1997613" cy="1433111"/>
            <a:chOff x="7339009" y="2947664"/>
            <a:chExt cx="1997613" cy="1433111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8442" y="2947664"/>
              <a:ext cx="934948" cy="934948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7339009" y="3919110"/>
              <a:ext cx="1997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Decrease process</a:t>
              </a:r>
            </a:p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&amp; intermediaries costs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39" y="3721617"/>
            <a:ext cx="722914" cy="722914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8503697" y="4632236"/>
            <a:ext cx="18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Decrease on-boarding costs</a:t>
            </a:r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03" y="2594509"/>
            <a:ext cx="1027404" cy="1027404"/>
          </a:xfrm>
          <a:prstGeom prst="rect">
            <a:avLst/>
          </a:prstGeom>
        </p:spPr>
      </p:pic>
      <p:grpSp>
        <p:nvGrpSpPr>
          <p:cNvPr id="36" name="Grouper 35"/>
          <p:cNvGrpSpPr/>
          <p:nvPr/>
        </p:nvGrpSpPr>
        <p:grpSpPr>
          <a:xfrm>
            <a:off x="3335228" y="2594509"/>
            <a:ext cx="1771650" cy="1601363"/>
            <a:chOff x="2926670" y="2623308"/>
            <a:chExt cx="1771650" cy="1601363"/>
          </a:xfrm>
        </p:grpSpPr>
        <p:sp>
          <p:nvSpPr>
            <p:cNvPr id="17" name="ZoneTexte 16"/>
            <p:cNvSpPr txBox="1"/>
            <p:nvPr/>
          </p:nvSpPr>
          <p:spPr>
            <a:xfrm>
              <a:off x="2926670" y="3639896"/>
              <a:ext cx="1771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Qualified profiles</a:t>
              </a:r>
              <a:endParaRPr lang="en-AU" sz="16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40446" y="2623308"/>
              <a:ext cx="944098" cy="94409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6748" y="3095357"/>
              <a:ext cx="463769" cy="463769"/>
            </a:xfrm>
            <a:prstGeom prst="rect">
              <a:avLst/>
            </a:prstGeom>
          </p:spPr>
        </p:pic>
      </p:grpSp>
      <p:grpSp>
        <p:nvGrpSpPr>
          <p:cNvPr id="38" name="Grouper 37"/>
          <p:cNvGrpSpPr/>
          <p:nvPr/>
        </p:nvGrpSpPr>
        <p:grpSpPr>
          <a:xfrm>
            <a:off x="172710" y="4941802"/>
            <a:ext cx="2403987" cy="1772107"/>
            <a:chOff x="116879" y="4808170"/>
            <a:chExt cx="2403987" cy="1772107"/>
          </a:xfrm>
        </p:grpSpPr>
        <p:sp>
          <p:nvSpPr>
            <p:cNvPr id="21" name="ZoneTexte 20"/>
            <p:cNvSpPr txBox="1"/>
            <p:nvPr/>
          </p:nvSpPr>
          <p:spPr>
            <a:xfrm>
              <a:off x="116879" y="5749280"/>
              <a:ext cx="24039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Strong authentication &amp; identification process</a:t>
              </a:r>
              <a:endParaRPr lang="en-AU" sz="16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457" y="4808170"/>
              <a:ext cx="735973" cy="735973"/>
            </a:xfrm>
            <a:prstGeom prst="rect">
              <a:avLst/>
            </a:prstGeom>
          </p:spPr>
        </p:pic>
      </p:grpSp>
      <p:pic>
        <p:nvPicPr>
          <p:cNvPr id="39" name="Imag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937" y="5205361"/>
            <a:ext cx="1010822" cy="73094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9869787" y="5981111"/>
            <a:ext cx="1589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ROI optimisation</a:t>
            </a:r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7302600" y="1765865"/>
            <a:ext cx="3957252" cy="297445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Boost your sales: new source </a:t>
            </a:r>
            <a:r>
              <a:rPr lang="en-AU" sz="1600" b="1" smtClean="0"/>
              <a:t>of revenue </a:t>
            </a:r>
            <a:endParaRPr lang="en-A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6765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69256" y="2474583"/>
            <a:ext cx="2022470" cy="4029456"/>
            <a:chOff x="240944" y="-146304"/>
            <a:chExt cx="3527882" cy="68580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44" y="-146304"/>
              <a:ext cx="3527882" cy="6858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60" y="457200"/>
              <a:ext cx="3165643" cy="5632704"/>
            </a:xfrm>
            <a:prstGeom prst="rect">
              <a:avLst/>
            </a:prstGeom>
          </p:spPr>
        </p:pic>
      </p:grpSp>
      <p:grpSp>
        <p:nvGrpSpPr>
          <p:cNvPr id="11" name="Grouper 10"/>
          <p:cNvGrpSpPr/>
          <p:nvPr/>
        </p:nvGrpSpPr>
        <p:grpSpPr>
          <a:xfrm>
            <a:off x="165099" y="1872871"/>
            <a:ext cx="11884333" cy="4232599"/>
            <a:chOff x="538162" y="1731567"/>
            <a:chExt cx="11884333" cy="4232599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538162" y="1731567"/>
              <a:ext cx="11884333" cy="472730"/>
            </a:xfrm>
            <a:prstGeom prst="roundRect">
              <a:avLst/>
            </a:prstGeom>
            <a:solidFill>
              <a:srgbClr val="1B8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 smtClean="0"/>
                <a:t>A ONE-STOP APP </a:t>
              </a:r>
              <a:endParaRPr lang="en-AU" b="1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3033" y="4474403"/>
              <a:ext cx="620959" cy="62095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56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9990" y="4566925"/>
              <a:ext cx="492331" cy="492331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6554" y="5102639"/>
              <a:ext cx="360010" cy="36001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405" y="5070609"/>
              <a:ext cx="320025" cy="32002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53929" y="2712726"/>
              <a:ext cx="1928812" cy="1442451"/>
            </a:xfrm>
            <a:prstGeom prst="rect">
              <a:avLst/>
            </a:prstGeom>
            <a:noFill/>
            <a:ln w="34925">
              <a:solidFill>
                <a:srgbClr val="1B88C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rgbClr val="1B88CD"/>
                  </a:solidFill>
                  <a:latin typeface="Century Gothic" charset="0"/>
                  <a:ea typeface="Century Gothic" charset="0"/>
                  <a:cs typeface="Century Gothic" charset="0"/>
                </a:rPr>
                <a:t>Link &amp; classify data from many sources</a:t>
              </a:r>
              <a:endParaRPr lang="en-AU" dirty="0">
                <a:solidFill>
                  <a:srgbClr val="1B88CD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0831" y="5455242"/>
              <a:ext cx="508924" cy="50892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9755" y="5023344"/>
              <a:ext cx="432802" cy="432802"/>
            </a:xfrm>
            <a:prstGeom prst="rect">
              <a:avLst/>
            </a:prstGeom>
          </p:spPr>
        </p:pic>
      </p:grpSp>
      <p:grpSp>
        <p:nvGrpSpPr>
          <p:cNvPr id="22" name="Grouper 21"/>
          <p:cNvGrpSpPr/>
          <p:nvPr/>
        </p:nvGrpSpPr>
        <p:grpSpPr>
          <a:xfrm>
            <a:off x="7002895" y="2474583"/>
            <a:ext cx="1992706" cy="3873705"/>
            <a:chOff x="5852834" y="2308615"/>
            <a:chExt cx="1992706" cy="387370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834" y="2308615"/>
              <a:ext cx="1992706" cy="3873705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5323" y="2723445"/>
              <a:ext cx="1788096" cy="318160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9831364" y="2854029"/>
            <a:ext cx="1928812" cy="1442451"/>
          </a:xfrm>
          <a:prstGeom prst="rect">
            <a:avLst/>
          </a:prstGeom>
          <a:noFill/>
          <a:ln w="34925">
            <a:solidFill>
              <a:srgbClr val="1B88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rgbClr val="1B88CD"/>
                </a:solidFill>
                <a:latin typeface="Century Gothic" charset="0"/>
                <a:ea typeface="Century Gothic" charset="0"/>
                <a:cs typeface="Century Gothic" charset="0"/>
              </a:rPr>
              <a:t>Secure and interactive messaging</a:t>
            </a:r>
            <a:endParaRPr lang="en-AU" dirty="0">
              <a:solidFill>
                <a:srgbClr val="1B88CD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957" y="4721401"/>
            <a:ext cx="553159" cy="5531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810" y="4772745"/>
            <a:ext cx="407818" cy="40781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999" y="5485357"/>
            <a:ext cx="687542" cy="6875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77" y="5313616"/>
            <a:ext cx="386285" cy="38628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72" y="5317117"/>
            <a:ext cx="378127" cy="378127"/>
          </a:xfrm>
          <a:prstGeom prst="rect">
            <a:avLst/>
          </a:prstGeom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End-user side</a:t>
            </a:r>
            <a:endParaRPr lang="en-AU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5" y="2474583"/>
            <a:ext cx="2037083" cy="3995665"/>
          </a:xfrm>
          <a:prstGeom prst="rect">
            <a:avLst/>
          </a:prstGeom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End-user side</a:t>
            </a:r>
            <a:endParaRPr lang="en-AU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629939" y="1859363"/>
            <a:ext cx="5263965" cy="496849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A SECURE APP </a:t>
            </a:r>
            <a:endParaRPr lang="en-AU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3023317" y="2854029"/>
            <a:ext cx="679672" cy="852144"/>
            <a:chOff x="667183" y="5406768"/>
            <a:chExt cx="679672" cy="852144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183" y="5880606"/>
              <a:ext cx="679672" cy="378306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43" y="5406768"/>
              <a:ext cx="432352" cy="432352"/>
            </a:xfrm>
            <a:prstGeom prst="rect">
              <a:avLst/>
            </a:prstGeom>
          </p:spPr>
        </p:pic>
      </p:grpSp>
      <p:sp>
        <p:nvSpPr>
          <p:cNvPr id="35" name="ZoneTexte 34"/>
          <p:cNvSpPr txBox="1"/>
          <p:nvPr/>
        </p:nvSpPr>
        <p:spPr>
          <a:xfrm>
            <a:off x="2477328" y="3679876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Data under users’ control</a:t>
            </a:r>
            <a:endParaRPr lang="en-AU" sz="1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503" y="2912127"/>
            <a:ext cx="432352" cy="432352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4658404" y="3704253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Permission-based data access</a:t>
            </a:r>
            <a:endParaRPr lang="en-AU" sz="1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00" y="4582305"/>
            <a:ext cx="788473" cy="625851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827547" y="5416002"/>
            <a:ext cx="1596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Trust relationship</a:t>
            </a:r>
            <a:endParaRPr lang="en-AU" sz="1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584" y="4576208"/>
            <a:ext cx="623211" cy="623211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9770782" y="5314466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Automatic form filling (</a:t>
            </a:r>
            <a:r>
              <a:rPr lang="en-AU" sz="1400" i="1" dirty="0" err="1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chatbot</a:t>
            </a:r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AU" sz="1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7262121" y="1859363"/>
            <a:ext cx="4771409" cy="496849"/>
          </a:xfrm>
          <a:prstGeom prst="roundRect">
            <a:avLst/>
          </a:prstGeom>
          <a:solidFill>
            <a:srgbClr val="1B8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A SMART APP </a:t>
            </a:r>
            <a:endParaRPr lang="en-AU" b="1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351" y="2603907"/>
            <a:ext cx="512925" cy="699223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9291484" y="3344479"/>
            <a:ext cx="290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Smart searches based on available data and preferences </a:t>
            </a:r>
          </a:p>
          <a:p>
            <a:pPr algn="ctr"/>
            <a:r>
              <a:rPr lang="en-AU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Artificial intelligence)</a:t>
            </a:r>
            <a:endParaRPr lang="en-AU" sz="1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591726" y="5416002"/>
            <a:ext cx="18594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Trust score </a:t>
            </a:r>
          </a:p>
          <a:p>
            <a:pPr algn="ctr"/>
            <a:r>
              <a:rPr lang="en-AU" sz="11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(My Trust Capital Index)</a:t>
            </a:r>
            <a:endParaRPr lang="en-AU" sz="1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87" y="3009418"/>
            <a:ext cx="1831108" cy="310058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465" y="2381577"/>
            <a:ext cx="2037083" cy="3995665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097" y="2831627"/>
            <a:ext cx="1828372" cy="31876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264" y="4610045"/>
            <a:ext cx="639393" cy="6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603" y="1450605"/>
            <a:ext cx="2280078" cy="2174028"/>
          </a:xfrm>
          <a:prstGeom prst="rect">
            <a:avLst/>
          </a:prstGeom>
          <a:solidFill>
            <a:srgbClr val="5F6435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strong technological base</a:t>
            </a:r>
            <a:endParaRPr lang="en-AU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18" y="5208977"/>
            <a:ext cx="670151" cy="67015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248" y="5182282"/>
            <a:ext cx="649287" cy="649287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4" y="5162243"/>
            <a:ext cx="768717" cy="768717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3764" y="5144151"/>
            <a:ext cx="768717" cy="768717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753308" y="3684807"/>
            <a:ext cx="5171244" cy="2869004"/>
            <a:chOff x="-311563" y="2816752"/>
            <a:chExt cx="5171244" cy="2869004"/>
          </a:xfrm>
        </p:grpSpPr>
        <p:grpSp>
          <p:nvGrpSpPr>
            <p:cNvPr id="38" name="Grouper 37"/>
            <p:cNvGrpSpPr/>
            <p:nvPr/>
          </p:nvGrpSpPr>
          <p:grpSpPr>
            <a:xfrm>
              <a:off x="596243" y="2816752"/>
              <a:ext cx="3131877" cy="2164286"/>
              <a:chOff x="7549687" y="2996372"/>
              <a:chExt cx="3131877" cy="2164286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9687" y="2996372"/>
                <a:ext cx="699157" cy="701295"/>
              </a:xfrm>
              <a:prstGeom prst="rect">
                <a:avLst/>
              </a:prstGeom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99311" y="3109505"/>
                <a:ext cx="682253" cy="680404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49042" y="4584829"/>
                <a:ext cx="575829" cy="575829"/>
              </a:xfrm>
              <a:prstGeom prst="rect">
                <a:avLst/>
              </a:prstGeom>
            </p:spPr>
          </p:pic>
        </p:grpSp>
        <p:sp>
          <p:nvSpPr>
            <p:cNvPr id="45" name="ZoneTexte 44"/>
            <p:cNvSpPr txBox="1"/>
            <p:nvPr/>
          </p:nvSpPr>
          <p:spPr>
            <a:xfrm>
              <a:off x="-311563" y="3666239"/>
              <a:ext cx="2514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Strong authentication &amp; Identification process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914308" y="3716415"/>
              <a:ext cx="2945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Peer2Peer decentralized Network </a:t>
              </a:r>
            </a:p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(</a:t>
              </a:r>
              <a:r>
                <a:rPr lang="en-AU" sz="1200" dirty="0" err="1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Blockchain</a:t>
              </a:r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)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430592" y="513979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Encryption &amp; </a:t>
              </a:r>
              <a:r>
                <a:rPr lang="en-AU" sz="1200" dirty="0" err="1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anonimization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-115297" y="5224091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No data </a:t>
              </a:r>
              <a:r>
                <a:rPr lang="en-AU" sz="1200" dirty="0" smtClean="0">
                  <a:solidFill>
                    <a:schemeClr val="tx2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stored on central server</a:t>
              </a:r>
              <a:endParaRPr lang="en-AU" sz="12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683265" y="2144285"/>
            <a:ext cx="258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r>
              <a:rPr lang="en-AU" sz="2400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years of R&amp;D</a:t>
            </a:r>
            <a:endParaRPr lang="en-AU" sz="2400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1719302"/>
            <a:ext cx="405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MatchUpBox</a:t>
            </a:r>
            <a:r>
              <a:rPr lang="fr-FR" sz="24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Network</a:t>
            </a:r>
            <a:endParaRPr lang="fr-FR" sz="24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529" y="2318552"/>
            <a:ext cx="789820" cy="789820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7181689" y="1969477"/>
            <a:ext cx="4199074" cy="3634910"/>
          </a:xfrm>
          <a:prstGeom prst="roundRect">
            <a:avLst/>
          </a:prstGeom>
          <a:noFill/>
          <a:ln>
            <a:solidFill>
              <a:srgbClr val="1B8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 smtClean="0"/>
          </a:p>
        </p:txBody>
      </p:sp>
      <p:sp>
        <p:nvSpPr>
          <p:cNvPr id="37" name="ZoneTexte 36"/>
          <p:cNvSpPr txBox="1"/>
          <p:nvPr/>
        </p:nvSpPr>
        <p:spPr>
          <a:xfrm>
            <a:off x="7131633" y="3194635"/>
            <a:ext cx="199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Immediate compliance with personal data regulations</a:t>
            </a:r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901" y="2250146"/>
            <a:ext cx="927405" cy="927405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9489796" y="3194635"/>
            <a:ext cx="1997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Highly scalable</a:t>
            </a:r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562" y="3984071"/>
            <a:ext cx="565753" cy="56575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806" y="3913242"/>
            <a:ext cx="768717" cy="76871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7193765" y="4793052"/>
            <a:ext cx="199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Hacking risks removed</a:t>
            </a:r>
          </a:p>
          <a:p>
            <a:pPr algn="ctr"/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9487338" y="4846330"/>
            <a:ext cx="199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Secure environment</a:t>
            </a:r>
          </a:p>
          <a:p>
            <a:pPr algn="ctr"/>
            <a:endParaRPr lang="en-AU" sz="12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60885" y="3740611"/>
            <a:ext cx="855434" cy="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Use case: </a:t>
            </a:r>
            <a:r>
              <a:rPr lang="fr-FR" dirty="0" err="1" smtClean="0"/>
              <a:t>Insurance</a:t>
            </a:r>
            <a:endParaRPr lang="fr-FR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658" y="1550939"/>
            <a:ext cx="8342683" cy="531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Founders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131" y="1657708"/>
            <a:ext cx="2885016" cy="2003848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1700" b="1" dirty="0"/>
              <a:t>Didier Collin de Casaubon,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Founder &amp; CEO</a:t>
            </a:r>
          </a:p>
          <a:p>
            <a:pPr algn="just">
              <a:spcBef>
                <a:spcPts val="600"/>
              </a:spcBef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Grad in Philosophy, Mathematics, Master 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 Business </a:t>
            </a:r>
            <a:r>
              <a:rPr lang="fr-FR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Serial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entrepreneur (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industry)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years in the Finance and Banking Industries, both in Europe and the US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3982"/>
            <a:ext cx="1440068" cy="384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841"/>
            <a:ext cx="12198096" cy="18109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998131" y="3774119"/>
            <a:ext cx="2868134" cy="20095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700" b="1" dirty="0"/>
              <a:t>Caroline </a:t>
            </a:r>
            <a:r>
              <a:rPr lang="en-US" sz="1700" b="1" dirty="0" err="1"/>
              <a:t>Dumortier</a:t>
            </a:r>
            <a:r>
              <a:rPr lang="en-US" sz="1700" b="1" dirty="0"/>
              <a:t>, </a:t>
            </a:r>
            <a:endParaRPr lang="en-US" sz="1700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400" dirty="0" smtClean="0"/>
              <a:t>Business Dev. North -America</a:t>
            </a:r>
            <a:endParaRPr lang="en-US" sz="1400" dirty="0"/>
          </a:p>
          <a:p>
            <a:pPr algn="just">
              <a:spcBef>
                <a:spcPts val="600"/>
              </a:spcBef>
            </a:pPr>
            <a:r>
              <a:rPr lang="fr-FR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</a:t>
            </a:r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Management (HEC)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Masters Degree in Business Law (Sorbonne)</a:t>
            </a:r>
          </a:p>
          <a:p>
            <a:pPr algn="just">
              <a:spcBef>
                <a:spcPts val="600"/>
              </a:spcBef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years of North American experience: creation of a French subsidiary, team management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72435" y="5783716"/>
            <a:ext cx="10831884" cy="74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en-US" sz="1500" b="1" dirty="0" smtClean="0"/>
              <a:t>And</a:t>
            </a:r>
            <a:r>
              <a:rPr lang="en-US" sz="1500" dirty="0" smtClean="0"/>
              <a:t>: Clara, Florian, </a:t>
            </a:r>
            <a:r>
              <a:rPr lang="en-US" sz="1500" dirty="0" err="1" smtClean="0"/>
              <a:t>Affef</a:t>
            </a:r>
            <a:r>
              <a:rPr lang="en-US" sz="1500" dirty="0" smtClean="0"/>
              <a:t>, </a:t>
            </a:r>
            <a:r>
              <a:rPr lang="en-US" sz="1500" dirty="0" err="1" smtClean="0"/>
              <a:t>Alizon</a:t>
            </a:r>
            <a:r>
              <a:rPr lang="en-US" sz="1500" dirty="0" smtClean="0"/>
              <a:t>, </a:t>
            </a:r>
            <a:r>
              <a:rPr lang="en-US" sz="1500" dirty="0" err="1" smtClean="0"/>
              <a:t>Ghislain</a:t>
            </a:r>
            <a:r>
              <a:rPr lang="en-US" sz="1500" dirty="0" smtClean="0"/>
              <a:t>, Pierre, Hugo, Lo</a:t>
            </a:r>
            <a:r>
              <a:rPr lang="fr-FR" sz="1500" dirty="0" err="1" smtClean="0"/>
              <a:t>ïc</a:t>
            </a:r>
            <a:r>
              <a:rPr lang="en-US" sz="1500" dirty="0" smtClean="0"/>
              <a:t> (developers</a:t>
            </a:r>
            <a:r>
              <a:rPr lang="en-US" sz="1500" dirty="0"/>
              <a:t>, marketing, </a:t>
            </a:r>
            <a:r>
              <a:rPr lang="en-US" sz="1500" dirty="0" smtClean="0"/>
              <a:t>sales. operations)</a:t>
            </a:r>
            <a:endParaRPr lang="en-US" sz="1500" dirty="0"/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500" dirty="0"/>
              <a:t>Supported by Scientific &amp; Executive Committees with </a:t>
            </a:r>
            <a:r>
              <a:rPr lang="en-US" sz="1500" dirty="0" smtClean="0"/>
              <a:t>deep </a:t>
            </a:r>
            <a:r>
              <a:rPr lang="en-US" sz="1500" dirty="0"/>
              <a:t>technology and strong business </a:t>
            </a:r>
            <a:r>
              <a:rPr lang="en-US" sz="1500" dirty="0" smtClean="0"/>
              <a:t>expertise.</a:t>
            </a:r>
            <a:endParaRPr lang="en-US" sz="1500" dirty="0"/>
          </a:p>
        </p:txBody>
      </p:sp>
      <p:pic>
        <p:nvPicPr>
          <p:cNvPr id="13" name="image11.jpg" descr="http://matchupbox.com/css/images/didier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1825" y="1809894"/>
            <a:ext cx="1486306" cy="1609800"/>
          </a:xfrm>
          <a:prstGeom prst="rect">
            <a:avLst/>
          </a:prstGeom>
          <a:ln>
            <a:noFill/>
          </a:ln>
          <a:effectLst>
            <a:outerShdw blurRad="292100" dist="1397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25" y="3914961"/>
            <a:ext cx="1486306" cy="1656382"/>
          </a:xfrm>
          <a:prstGeom prst="rect">
            <a:avLst/>
          </a:prstGeom>
          <a:ln>
            <a:noFill/>
          </a:ln>
          <a:effectLst>
            <a:outerShdw blurRad="2921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38" descr="IMG_5695 - copi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78" y="1809894"/>
            <a:ext cx="1552173" cy="16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613451" y="1644769"/>
            <a:ext cx="2885016" cy="200384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700" b="1" dirty="0" smtClean="0"/>
              <a:t>Fabien </a:t>
            </a:r>
            <a:r>
              <a:rPr lang="en-US" sz="1700" b="1" dirty="0" err="1" smtClean="0"/>
              <a:t>Bucamp</a:t>
            </a:r>
            <a:r>
              <a:rPr lang="en-US" sz="1700" b="1" dirty="0" smtClean="0"/>
              <a:t>,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Engineering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Telco Engineer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years at the French Department of Defense as Project manager then Team Manager for the Networks Security.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 37" descr="IMG_5694 - copi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78" y="3914961"/>
            <a:ext cx="1545825" cy="165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607103" y="3794393"/>
            <a:ext cx="2885016" cy="200384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700" b="1" dirty="0" smtClean="0"/>
              <a:t>Jorick Lartigau, </a:t>
            </a:r>
            <a:r>
              <a:rPr lang="en-US" sz="1100" b="1" dirty="0" smtClean="0"/>
              <a:t>PhD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R&amp;D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 in Computer Science from Harbin Institute (China) and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Bordeaux University.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Specialist in Data Security and Big Data algorithms</a:t>
            </a:r>
          </a:p>
        </p:txBody>
      </p:sp>
      <p:pic>
        <p:nvPicPr>
          <p:cNvPr id="18" name="Image 4" descr="10420084_10153271406391572_3913352395137610891_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977" y="1742554"/>
            <a:ext cx="1371600" cy="144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9973339" y="3190156"/>
            <a:ext cx="2094613" cy="25935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700" b="1" dirty="0" smtClean="0"/>
              <a:t>Pauline </a:t>
            </a:r>
            <a:r>
              <a:rPr lang="en-US" sz="1700" b="1" dirty="0" err="1" smtClean="0"/>
              <a:t>Feaugas</a:t>
            </a:r>
            <a:r>
              <a:rPr lang="en-US" sz="1700" b="1" dirty="0" smtClean="0"/>
              <a:t>,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Operations &amp; Corporate Dev.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EMBA Montpellier Business School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years in the software industry, especially with start-ups: development, operations, partnership, financing.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79" y="89153"/>
            <a:ext cx="4122821" cy="16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.potx" id="{FE35DD5A-B687-4161-B4D9-35484B75A379}" vid="{5DB76398-B2EF-4269-B3B2-C0E4C29F3554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567D146-4D1C-466E-9A63-FAD8863F0C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direction presentation (widescreen)</Template>
  <TotalTime>0</TotalTime>
  <Words>830</Words>
  <Application>Microsoft Macintosh PowerPoint</Application>
  <PresentationFormat>Grand écran</PresentationFormat>
  <Paragraphs>158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Book Antiqua</vt:lpstr>
      <vt:lpstr>Century Gothic</vt:lpstr>
      <vt:lpstr>Verdana</vt:lpstr>
      <vt:lpstr>Wingdings</vt:lpstr>
      <vt:lpstr>Arial</vt:lpstr>
      <vt:lpstr>Sales Direction 16X9</vt:lpstr>
      <vt:lpstr>Présentation PowerPoint</vt:lpstr>
      <vt:lpstr>Finance industry: Challenges of the 3.0 customer relationship</vt:lpstr>
      <vt:lpstr>Company Side</vt:lpstr>
      <vt:lpstr>Company Side</vt:lpstr>
      <vt:lpstr>Présentation PowerPoint</vt:lpstr>
      <vt:lpstr>Présentation PowerPoint</vt:lpstr>
      <vt:lpstr>A strong technological base</vt:lpstr>
      <vt:lpstr>Use case: Insurance</vt:lpstr>
      <vt:lpstr>The Founders team</vt:lpstr>
      <vt:lpstr>Présentation PowerPoint</vt:lpstr>
      <vt:lpstr>All in all…</vt:lpstr>
      <vt:lpstr>CLIENTS AND STRATEGIC PARTNERSHIPS</vt:lpstr>
      <vt:lpstr>THE TECHNOLOGY: Blockchain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2016-05-10T20:14:04Z</dcterms:created>
  <dcterms:modified xsi:type="dcterms:W3CDTF">2016-08-30T19:10:47Z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